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7"/>
  </p:notesMasterIdLst>
  <p:sldIdLst>
    <p:sldId id="272" r:id="rId5"/>
    <p:sldId id="273" r:id="rId6"/>
    <p:sldId id="274" r:id="rId7"/>
    <p:sldId id="275" r:id="rId8"/>
    <p:sldId id="276" r:id="rId9"/>
    <p:sldId id="277" r:id="rId10"/>
    <p:sldId id="266" r:id="rId11"/>
    <p:sldId id="257" r:id="rId12"/>
    <p:sldId id="267" r:id="rId13"/>
    <p:sldId id="271"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88D99B-20E5-7BCB-3946-B734AAF8A7A9}" v="4" dt="2023-10-20T02:59:13.220"/>
    <p1510:client id="{2604CE8B-F80A-4097-9DF9-32C696BB4D25}" v="800" vWet="802" dt="2023-10-20T00:26:04.326"/>
    <p1510:client id="{5E53248B-EE20-1AD2-4BCE-E8AF0AD57DD9}" v="20" dt="2023-10-20T01:38:54.1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ata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F870C-5D9B-4878-9827-A3D8F8D3B4C3}" type="doc">
      <dgm:prSet loTypeId="urn:microsoft.com/office/officeart/2018/2/layout/IconLabelList" loCatId="icon" qsTypeId="urn:microsoft.com/office/officeart/2005/8/quickstyle/simple1" qsCatId="simple" csTypeId="urn:microsoft.com/office/officeart/2005/8/colors/accent0_3" csCatId="mainScheme" phldr="1"/>
      <dgm:spPr/>
      <dgm:t>
        <a:bodyPr/>
        <a:lstStyle/>
        <a:p>
          <a:endParaRPr lang="en-US"/>
        </a:p>
      </dgm:t>
    </dgm:pt>
    <dgm:pt modelId="{193252BB-1661-4EF1-B4B4-B609E884D6B5}">
      <dgm:prSet/>
      <dgm:spPr/>
      <dgm:t>
        <a:bodyPr/>
        <a:lstStyle/>
        <a:p>
          <a:pPr>
            <a:lnSpc>
              <a:spcPct val="100000"/>
            </a:lnSpc>
          </a:pPr>
          <a:r>
            <a:rPr lang="en-US"/>
            <a:t>BOOZE ‘R’ US RFP</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pPr>
          <a:r>
            <a:rPr lang="en-US"/>
            <a:t>ANALYSIS OBJECTIVES</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pPr>
          <a:r>
            <a:rPr lang="en-US"/>
            <a:t>DATA COMMUNICATION</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D6D5DD0-A08E-4579-A581-EC68C814B4B7}" type="pres">
      <dgm:prSet presAssocID="{34FF870C-5D9B-4878-9827-A3D8F8D3B4C3}" presName="root" presStyleCnt="0">
        <dgm:presLayoutVars>
          <dgm:dir/>
          <dgm:resizeHandles val="exact"/>
        </dgm:presLayoutVars>
      </dgm:prSet>
      <dgm:spPr/>
    </dgm:pt>
    <dgm:pt modelId="{76CDB4BB-FD29-4FB2-AC90-1A321379346B}" type="pres">
      <dgm:prSet presAssocID="{193252BB-1661-4EF1-B4B4-B609E884D6B5}" presName="compNode" presStyleCnt="0"/>
      <dgm:spPr/>
    </dgm:pt>
    <dgm:pt modelId="{1D6082ED-BFAB-4F65-8E3D-2B190087CA89}" type="pres">
      <dgm:prSet presAssocID="{193252BB-1661-4EF1-B4B4-B609E884D6B5}"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list with solid fill"/>
        </a:ext>
      </dgm:extLst>
    </dgm:pt>
    <dgm:pt modelId="{5050ECA9-FBA6-486D-ABC7-B6B9FE5E8D42}" type="pres">
      <dgm:prSet presAssocID="{193252BB-1661-4EF1-B4B4-B609E884D6B5}" presName="spaceRect" presStyleCnt="0"/>
      <dgm:spPr/>
    </dgm:pt>
    <dgm:pt modelId="{E457BD55-D18D-4A5D-BCDC-9B795634E60C}" type="pres">
      <dgm:prSet presAssocID="{193252BB-1661-4EF1-B4B4-B609E884D6B5}" presName="textRect" presStyleLbl="revTx" presStyleIdx="0" presStyleCnt="3" custScaleX="85294">
        <dgm:presLayoutVars>
          <dgm:chMax val="1"/>
          <dgm:chPref val="1"/>
        </dgm:presLayoutVars>
      </dgm:prSet>
      <dgm:spPr/>
    </dgm:pt>
    <dgm:pt modelId="{BBB21ACE-8A59-4E7F-A1EB-99277BB0A4ED}" type="pres">
      <dgm:prSet presAssocID="{54292CB0-011E-4706-9294-372AD5816BB9}" presName="sibTrans" presStyleCnt="0"/>
      <dgm:spPr/>
    </dgm:pt>
    <dgm:pt modelId="{1D725B66-6C28-4C98-968A-EC3B5ADC01C2}" type="pres">
      <dgm:prSet presAssocID="{1777E161-D0DE-4D31-91FE-E2AD8AAC6AAC}" presName="compNode" presStyleCnt="0"/>
      <dgm:spPr/>
    </dgm:pt>
    <dgm:pt modelId="{E7ACBDA7-E565-414A-AB24-6E6B51DF6310}" type="pres">
      <dgm:prSet presAssocID="{1777E161-D0DE-4D31-91FE-E2AD8AAC6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2E5918CE-506F-44F8-9129-C3D44C2A8EF0}" type="pres">
      <dgm:prSet presAssocID="{1777E161-D0DE-4D31-91FE-E2AD8AAC6AAC}" presName="spaceRect" presStyleCnt="0"/>
      <dgm:spPr/>
    </dgm:pt>
    <dgm:pt modelId="{12513B01-3374-439D-B2B2-3F01F009DA58}" type="pres">
      <dgm:prSet presAssocID="{1777E161-D0DE-4D31-91FE-E2AD8AAC6AAC}" presName="textRect" presStyleLbl="revTx" presStyleIdx="1" presStyleCnt="3">
        <dgm:presLayoutVars>
          <dgm:chMax val="1"/>
          <dgm:chPref val="1"/>
        </dgm:presLayoutVars>
      </dgm:prSet>
      <dgm:spPr/>
    </dgm:pt>
    <dgm:pt modelId="{E4014BB6-21B3-45CB-B848-26F5B88FB4D1}" type="pres">
      <dgm:prSet presAssocID="{FB489039-8D8A-4FC2-9B37-994383FDE902}" presName="sibTrans" presStyleCnt="0"/>
      <dgm:spPr/>
    </dgm:pt>
    <dgm:pt modelId="{C42A8A8E-7A20-4E25-8363-92B00123EAA8}" type="pres">
      <dgm:prSet presAssocID="{A0E3938A-38FD-4C6B-BC76-DCF294EE93DC}" presName="compNode" presStyleCnt="0"/>
      <dgm:spPr/>
    </dgm:pt>
    <dgm:pt modelId="{D85FA2C0-1136-45AF-BFDE-3EB3EBA6CCDA}" type="pres">
      <dgm:prSet presAssocID="{A0E3938A-38FD-4C6B-BC76-DCF294EE93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at"/>
        </a:ext>
      </dgm:extLst>
    </dgm:pt>
    <dgm:pt modelId="{2D1857BA-3209-4DB8-B359-ECB04A46209C}" type="pres">
      <dgm:prSet presAssocID="{A0E3938A-38FD-4C6B-BC76-DCF294EE93DC}" presName="spaceRect" presStyleCnt="0"/>
      <dgm:spPr/>
    </dgm:pt>
    <dgm:pt modelId="{4B913EF5-1B2B-4C4D-B88E-40F3346D70DA}"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C72A1C1A-E801-4B7F-AB0C-42F37E992824}" type="presOf" srcId="{A0E3938A-38FD-4C6B-BC76-DCF294EE93DC}" destId="{4B913EF5-1B2B-4C4D-B88E-40F3346D70DA}" srcOrd="0" destOrd="0" presId="urn:microsoft.com/office/officeart/2018/2/layout/IconLabelList"/>
    <dgm:cxn modelId="{CA9A2729-D0C4-49C2-822A-BECC66DB26CD}" type="presOf" srcId="{34FF870C-5D9B-4878-9827-A3D8F8D3B4C3}" destId="{DD6D5DD0-A08E-4579-A581-EC68C814B4B7}" srcOrd="0" destOrd="0" presId="urn:microsoft.com/office/officeart/2018/2/layout/IconLabelList"/>
    <dgm:cxn modelId="{D912E447-C16C-4B4A-8215-130C3A73BBBC}" type="presOf" srcId="{1777E161-D0DE-4D31-91FE-E2AD8AAC6AAC}" destId="{12513B01-3374-439D-B2B2-3F01F009DA58}" srcOrd="0" destOrd="0" presId="urn:microsoft.com/office/officeart/2018/2/layout/IconLabelList"/>
    <dgm:cxn modelId="{F1960191-6C4D-45E6-A70C-022CDEE00113}" srcId="{34FF870C-5D9B-4878-9827-A3D8F8D3B4C3}" destId="{A0E3938A-38FD-4C6B-BC76-DCF294EE93DC}" srcOrd="2" destOrd="0" parTransId="{8655D1BC-F152-4DA3-90FE-11A6554E87C9}" sibTransId="{7DE219E0-15AA-4B4B-9BED-F21993E27992}"/>
    <dgm:cxn modelId="{831E26E6-4120-4C99-9614-A70503621E7F}" type="presOf" srcId="{193252BB-1661-4EF1-B4B4-B609E884D6B5}" destId="{E457BD55-D18D-4A5D-BCDC-9B795634E60C}" srcOrd="0" destOrd="0" presId="urn:microsoft.com/office/officeart/2018/2/layout/IconLabelList"/>
    <dgm:cxn modelId="{095425F3-197C-4E69-84D5-0C51196EF1C6}" srcId="{34FF870C-5D9B-4878-9827-A3D8F8D3B4C3}" destId="{193252BB-1661-4EF1-B4B4-B609E884D6B5}" srcOrd="0" destOrd="0" parTransId="{5A04EF90-0F09-4424-BA8F-063E80337D8E}" sibTransId="{54292CB0-011E-4706-9294-372AD5816BB9}"/>
    <dgm:cxn modelId="{1F2942A6-A53A-4B68-95AA-E5B5BCAF4D0F}" type="presParOf" srcId="{DD6D5DD0-A08E-4579-A581-EC68C814B4B7}" destId="{76CDB4BB-FD29-4FB2-AC90-1A321379346B}" srcOrd="0" destOrd="0" presId="urn:microsoft.com/office/officeart/2018/2/layout/IconLabelList"/>
    <dgm:cxn modelId="{A973C076-4112-4DEC-A88D-CEB5749D1769}" type="presParOf" srcId="{76CDB4BB-FD29-4FB2-AC90-1A321379346B}" destId="{1D6082ED-BFAB-4F65-8E3D-2B190087CA89}" srcOrd="0" destOrd="0" presId="urn:microsoft.com/office/officeart/2018/2/layout/IconLabelList"/>
    <dgm:cxn modelId="{63C559C1-3777-4ACC-8C56-F77E3EF5A526}" type="presParOf" srcId="{76CDB4BB-FD29-4FB2-AC90-1A321379346B}" destId="{5050ECA9-FBA6-486D-ABC7-B6B9FE5E8D42}" srcOrd="1" destOrd="0" presId="urn:microsoft.com/office/officeart/2018/2/layout/IconLabelList"/>
    <dgm:cxn modelId="{1521A9F8-435E-41A0-B1ED-F670F73DC062}" type="presParOf" srcId="{76CDB4BB-FD29-4FB2-AC90-1A321379346B}" destId="{E457BD55-D18D-4A5D-BCDC-9B795634E60C}" srcOrd="2" destOrd="0" presId="urn:microsoft.com/office/officeart/2018/2/layout/IconLabelList"/>
    <dgm:cxn modelId="{FC2B544A-24A0-420E-BB01-9B8EFDB23517}" type="presParOf" srcId="{DD6D5DD0-A08E-4579-A581-EC68C814B4B7}" destId="{BBB21ACE-8A59-4E7F-A1EB-99277BB0A4ED}" srcOrd="1" destOrd="0" presId="urn:microsoft.com/office/officeart/2018/2/layout/IconLabelList"/>
    <dgm:cxn modelId="{02304AAC-8971-4CE7-8CDC-DFBEB1354CDA}" type="presParOf" srcId="{DD6D5DD0-A08E-4579-A581-EC68C814B4B7}" destId="{1D725B66-6C28-4C98-968A-EC3B5ADC01C2}" srcOrd="2" destOrd="0" presId="urn:microsoft.com/office/officeart/2018/2/layout/IconLabelList"/>
    <dgm:cxn modelId="{96CD0BB1-7E82-443F-8DC6-3F276265B953}" type="presParOf" srcId="{1D725B66-6C28-4C98-968A-EC3B5ADC01C2}" destId="{E7ACBDA7-E565-414A-AB24-6E6B51DF6310}" srcOrd="0" destOrd="0" presId="urn:microsoft.com/office/officeart/2018/2/layout/IconLabelList"/>
    <dgm:cxn modelId="{FADE9C27-AD69-4B81-963D-0CDDA8737FC6}" type="presParOf" srcId="{1D725B66-6C28-4C98-968A-EC3B5ADC01C2}" destId="{2E5918CE-506F-44F8-9129-C3D44C2A8EF0}" srcOrd="1" destOrd="0" presId="urn:microsoft.com/office/officeart/2018/2/layout/IconLabelList"/>
    <dgm:cxn modelId="{ED4CA3B2-F403-4F59-9735-05944FFE583D}" type="presParOf" srcId="{1D725B66-6C28-4C98-968A-EC3B5ADC01C2}" destId="{12513B01-3374-439D-B2B2-3F01F009DA58}" srcOrd="2" destOrd="0" presId="urn:microsoft.com/office/officeart/2018/2/layout/IconLabelList"/>
    <dgm:cxn modelId="{F6C6A436-7112-45F5-8C7A-77466E8B23E7}" type="presParOf" srcId="{DD6D5DD0-A08E-4579-A581-EC68C814B4B7}" destId="{E4014BB6-21B3-45CB-B848-26F5B88FB4D1}" srcOrd="3" destOrd="0" presId="urn:microsoft.com/office/officeart/2018/2/layout/IconLabelList"/>
    <dgm:cxn modelId="{6F3D7C11-D8A9-4661-A1E3-7176910759B4}" type="presParOf" srcId="{DD6D5DD0-A08E-4579-A581-EC68C814B4B7}" destId="{C42A8A8E-7A20-4E25-8363-92B00123EAA8}" srcOrd="4" destOrd="0" presId="urn:microsoft.com/office/officeart/2018/2/layout/IconLabelList"/>
    <dgm:cxn modelId="{56F7C3EA-E211-498A-9CD6-AA1D4BBD95BD}" type="presParOf" srcId="{C42A8A8E-7A20-4E25-8363-92B00123EAA8}" destId="{D85FA2C0-1136-45AF-BFDE-3EB3EBA6CCDA}" srcOrd="0" destOrd="0" presId="urn:microsoft.com/office/officeart/2018/2/layout/IconLabelList"/>
    <dgm:cxn modelId="{61B24ED9-A4C7-4B1B-AC31-FDA5994380B5}" type="presParOf" srcId="{C42A8A8E-7A20-4E25-8363-92B00123EAA8}" destId="{2D1857BA-3209-4DB8-B359-ECB04A46209C}" srcOrd="1" destOrd="0" presId="urn:microsoft.com/office/officeart/2018/2/layout/IconLabelList"/>
    <dgm:cxn modelId="{5019C96D-AA06-4E2E-98F8-5F371EFE51F0}" type="presParOf" srcId="{C42A8A8E-7A20-4E25-8363-92B00123EAA8}" destId="{4B913EF5-1B2B-4C4D-B88E-40F3346D70D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ACC2F6B-DAEF-4681-B85F-CC46C33A9540}"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US"/>
        </a:p>
      </dgm:t>
    </dgm:pt>
    <dgm:pt modelId="{8BEBE1D5-6D48-4180-90F3-C1D5DEEFD440}">
      <dgm:prSet/>
      <dgm:spPr/>
      <dgm:t>
        <a:bodyPr/>
        <a:lstStyle/>
        <a:p>
          <a:r>
            <a:rPr lang="en-US"/>
            <a:t>IOWA LIQUOR SALES API</a:t>
          </a:r>
        </a:p>
      </dgm:t>
    </dgm:pt>
    <dgm:pt modelId="{7691F7F5-9A78-4078-BC58-8725DD48C94B}" type="parTrans" cxnId="{CCA2E245-CDDF-4BA0-968D-4E2B21784776}">
      <dgm:prSet/>
      <dgm:spPr/>
      <dgm:t>
        <a:bodyPr/>
        <a:lstStyle/>
        <a:p>
          <a:endParaRPr lang="en-US"/>
        </a:p>
      </dgm:t>
    </dgm:pt>
    <dgm:pt modelId="{86EE2351-C869-4FC6-900D-103C4E335860}" type="sibTrans" cxnId="{CCA2E245-CDDF-4BA0-968D-4E2B21784776}">
      <dgm:prSet/>
      <dgm:spPr/>
      <dgm:t>
        <a:bodyPr/>
        <a:lstStyle/>
        <a:p>
          <a:endParaRPr lang="en-US"/>
        </a:p>
      </dgm:t>
    </dgm:pt>
    <dgm:pt modelId="{570DBECF-C96A-414D-92FA-BC861F972068}">
      <dgm:prSet/>
      <dgm:spPr/>
      <dgm:t>
        <a:bodyPr/>
        <a:lstStyle/>
        <a:p>
          <a:pPr>
            <a:lnSpc>
              <a:spcPct val="100000"/>
            </a:lnSpc>
          </a:pPr>
          <a:r>
            <a:rPr lang="en-US" i="1" baseline="0"/>
            <a:t>CASE STUDY: CASEY’S GENERAL STORE, 2017-2020</a:t>
          </a:r>
          <a:endParaRPr lang="en-US"/>
        </a:p>
      </dgm:t>
    </dgm:pt>
    <dgm:pt modelId="{867A6C7B-A351-4580-B559-B2B297792A64}" type="parTrans" cxnId="{4C49C14B-93D2-4C94-8149-E2DBF81D2F7A}">
      <dgm:prSet/>
      <dgm:spPr/>
      <dgm:t>
        <a:bodyPr/>
        <a:lstStyle/>
        <a:p>
          <a:endParaRPr lang="en-US"/>
        </a:p>
      </dgm:t>
    </dgm:pt>
    <dgm:pt modelId="{EB3A8878-0A0B-4722-93CD-B1BCCF660030}" type="sibTrans" cxnId="{4C49C14B-93D2-4C94-8149-E2DBF81D2F7A}">
      <dgm:prSet/>
      <dgm:spPr/>
      <dgm:t>
        <a:bodyPr/>
        <a:lstStyle/>
        <a:p>
          <a:endParaRPr lang="en-US"/>
        </a:p>
      </dgm:t>
    </dgm:pt>
    <dgm:pt modelId="{46C49D2D-1D01-4566-AB41-6CF616268BC3}">
      <dgm:prSet/>
      <dgm:spPr/>
      <dgm:t>
        <a:bodyPr/>
        <a:lstStyle/>
        <a:p>
          <a:r>
            <a:rPr lang="en-US"/>
            <a:t>LIQUOR TYPE, SIZE, COST, TIME PERIOD</a:t>
          </a:r>
        </a:p>
      </dgm:t>
    </dgm:pt>
    <dgm:pt modelId="{E087D8E1-0CFF-440E-85AB-B87299767660}" type="parTrans" cxnId="{9C4DF5F1-397C-4F4E-B5C2-8144EFEE8E80}">
      <dgm:prSet/>
      <dgm:spPr/>
      <dgm:t>
        <a:bodyPr/>
        <a:lstStyle/>
        <a:p>
          <a:endParaRPr lang="en-US"/>
        </a:p>
      </dgm:t>
    </dgm:pt>
    <dgm:pt modelId="{F5EB6BFC-DDD6-4ADE-9841-0C5BDBAC352E}" type="sibTrans" cxnId="{9C4DF5F1-397C-4F4E-B5C2-8144EFEE8E80}">
      <dgm:prSet/>
      <dgm:spPr/>
      <dgm:t>
        <a:bodyPr/>
        <a:lstStyle/>
        <a:p>
          <a:endParaRPr lang="en-US"/>
        </a:p>
      </dgm:t>
    </dgm:pt>
    <dgm:pt modelId="{44B5A05A-5B87-4DF8-BF4A-EB0E848BE0AE}">
      <dgm:prSet/>
      <dgm:spPr/>
      <dgm:t>
        <a:bodyPr/>
        <a:lstStyle/>
        <a:p>
          <a:pPr>
            <a:lnSpc>
              <a:spcPct val="100000"/>
            </a:lnSpc>
          </a:pPr>
          <a:r>
            <a:rPr lang="en-US" i="1" baseline="0"/>
            <a:t>IDENTIFYING POSSIBLE SALES FACTORS</a:t>
          </a:r>
          <a:endParaRPr lang="en-US"/>
        </a:p>
      </dgm:t>
    </dgm:pt>
    <dgm:pt modelId="{1FB3BEE3-7265-4C90-A5FE-AFCC78610CDB}" type="parTrans" cxnId="{D233EEBE-C847-4FF2-9DD8-01FD6BB17FCA}">
      <dgm:prSet/>
      <dgm:spPr/>
      <dgm:t>
        <a:bodyPr/>
        <a:lstStyle/>
        <a:p>
          <a:endParaRPr lang="en-US"/>
        </a:p>
      </dgm:t>
    </dgm:pt>
    <dgm:pt modelId="{83911A9F-21D4-4163-BDA1-07A601B5C5A2}" type="sibTrans" cxnId="{D233EEBE-C847-4FF2-9DD8-01FD6BB17FCA}">
      <dgm:prSet/>
      <dgm:spPr/>
      <dgm:t>
        <a:bodyPr/>
        <a:lstStyle/>
        <a:p>
          <a:endParaRPr lang="en-US"/>
        </a:p>
      </dgm:t>
    </dgm:pt>
    <dgm:pt modelId="{D8F68D24-CC25-4456-9E15-A941C4DCBEA4}">
      <dgm:prSet/>
      <dgm:spPr/>
      <dgm:t>
        <a:bodyPr/>
        <a:lstStyle/>
        <a:p>
          <a:pPr rtl="0"/>
          <a:r>
            <a:rPr lang="en-US" baseline="0">
              <a:latin typeface="Franklin Gothic Book" panose="020B0503020102020204"/>
            </a:rPr>
            <a:t>DATA AGGREGATION</a:t>
          </a:r>
          <a:endParaRPr lang="en-US"/>
        </a:p>
      </dgm:t>
    </dgm:pt>
    <dgm:pt modelId="{A814A769-5F1C-4799-B06D-8493C7749435}" type="parTrans" cxnId="{0671ABD5-5091-4221-9631-A8B99021414C}">
      <dgm:prSet/>
      <dgm:spPr/>
      <dgm:t>
        <a:bodyPr/>
        <a:lstStyle/>
        <a:p>
          <a:endParaRPr lang="en-US"/>
        </a:p>
      </dgm:t>
    </dgm:pt>
    <dgm:pt modelId="{DF59EDCD-B62C-4A58-BDD1-840E853A44DC}" type="sibTrans" cxnId="{0671ABD5-5091-4221-9631-A8B99021414C}">
      <dgm:prSet/>
      <dgm:spPr/>
      <dgm:t>
        <a:bodyPr/>
        <a:lstStyle/>
        <a:p>
          <a:endParaRPr lang="en-US"/>
        </a:p>
      </dgm:t>
    </dgm:pt>
    <dgm:pt modelId="{979C0507-78F1-4EA0-B28E-ABF58627D81F}">
      <dgm:prSet/>
      <dgm:spPr/>
      <dgm:t>
        <a:bodyPr/>
        <a:lstStyle/>
        <a:p>
          <a:pPr rtl="0">
            <a:lnSpc>
              <a:spcPct val="100000"/>
            </a:lnSpc>
          </a:pPr>
          <a:r>
            <a:rPr lang="en-US" i="1">
              <a:latin typeface="Franklin Gothic Book" panose="020B0503020102020204"/>
            </a:rPr>
            <a:t>STOREFRONT-MONTH LEVEL OBSERVATION</a:t>
          </a:r>
          <a:endParaRPr lang="en-US"/>
        </a:p>
      </dgm:t>
    </dgm:pt>
    <dgm:pt modelId="{AFB5E098-7559-498E-80D5-673F3954BEFF}" type="parTrans" cxnId="{63496198-4B1D-4856-B32A-5F354CBF78E3}">
      <dgm:prSet/>
      <dgm:spPr/>
      <dgm:t>
        <a:bodyPr/>
        <a:lstStyle/>
        <a:p>
          <a:endParaRPr lang="en-US"/>
        </a:p>
      </dgm:t>
    </dgm:pt>
    <dgm:pt modelId="{233ECBAD-C89E-4AE5-94A1-9980D74FC0E8}" type="sibTrans" cxnId="{63496198-4B1D-4856-B32A-5F354CBF78E3}">
      <dgm:prSet/>
      <dgm:spPr/>
      <dgm:t>
        <a:bodyPr/>
        <a:lstStyle/>
        <a:p>
          <a:endParaRPr lang="en-US"/>
        </a:p>
      </dgm:t>
    </dgm:pt>
    <dgm:pt modelId="{79D31A68-66E1-48A1-B1C0-675DD19218EB}">
      <dgm:prSet/>
      <dgm:spPr/>
      <dgm:t>
        <a:bodyPr/>
        <a:lstStyle/>
        <a:p>
          <a:pPr>
            <a:lnSpc>
              <a:spcPct val="100000"/>
            </a:lnSpc>
          </a:pPr>
          <a:r>
            <a:rPr lang="en-US" i="1"/>
            <a:t>ESTIMATE SALES WITH STORE PURCHASES</a:t>
          </a:r>
        </a:p>
      </dgm:t>
    </dgm:pt>
    <dgm:pt modelId="{6CD71D0A-776D-4523-85F9-6F99809F5447}" type="parTrans" cxnId="{A2C941E3-C833-4BB8-A531-AAEA7CD87C45}">
      <dgm:prSet/>
      <dgm:spPr/>
      <dgm:t>
        <a:bodyPr/>
        <a:lstStyle/>
        <a:p>
          <a:endParaRPr lang="en-US"/>
        </a:p>
      </dgm:t>
    </dgm:pt>
    <dgm:pt modelId="{67B0126A-2DB0-4597-8824-CC852F4A2FAE}" type="sibTrans" cxnId="{A2C941E3-C833-4BB8-A531-AAEA7CD87C45}">
      <dgm:prSet/>
      <dgm:spPr/>
      <dgm:t>
        <a:bodyPr/>
        <a:lstStyle/>
        <a:p>
          <a:endParaRPr lang="en-US"/>
        </a:p>
      </dgm:t>
    </dgm:pt>
    <dgm:pt modelId="{99C5260A-2F3D-49A1-9FEC-CC53FFC28DF3}" type="pres">
      <dgm:prSet presAssocID="{CACC2F6B-DAEF-4681-B85F-CC46C33A9540}" presName="linear" presStyleCnt="0">
        <dgm:presLayoutVars>
          <dgm:dir/>
          <dgm:animLvl val="lvl"/>
          <dgm:resizeHandles val="exact"/>
        </dgm:presLayoutVars>
      </dgm:prSet>
      <dgm:spPr/>
    </dgm:pt>
    <dgm:pt modelId="{B7123988-2C83-4E90-9B97-7158DA10AD86}" type="pres">
      <dgm:prSet presAssocID="{8BEBE1D5-6D48-4180-90F3-C1D5DEEFD440}" presName="parentLin" presStyleCnt="0"/>
      <dgm:spPr/>
    </dgm:pt>
    <dgm:pt modelId="{5EF5C251-FFBA-4DAF-B7B6-3A04A100188E}" type="pres">
      <dgm:prSet presAssocID="{8BEBE1D5-6D48-4180-90F3-C1D5DEEFD440}" presName="parentLeftMargin" presStyleLbl="node1" presStyleIdx="0" presStyleCnt="3"/>
      <dgm:spPr/>
    </dgm:pt>
    <dgm:pt modelId="{BA1AE752-B7A8-462F-B1AC-A4F1DE0D13DB}" type="pres">
      <dgm:prSet presAssocID="{8BEBE1D5-6D48-4180-90F3-C1D5DEEFD440}" presName="parentText" presStyleLbl="node1" presStyleIdx="0" presStyleCnt="3" custScaleX="122114">
        <dgm:presLayoutVars>
          <dgm:chMax val="0"/>
          <dgm:bulletEnabled val="1"/>
        </dgm:presLayoutVars>
      </dgm:prSet>
      <dgm:spPr/>
    </dgm:pt>
    <dgm:pt modelId="{CD7D1249-C46E-4EA8-880D-AB0EDDC0F008}" type="pres">
      <dgm:prSet presAssocID="{8BEBE1D5-6D48-4180-90F3-C1D5DEEFD440}" presName="negativeSpace" presStyleCnt="0"/>
      <dgm:spPr/>
    </dgm:pt>
    <dgm:pt modelId="{43BAF755-79CE-4B6A-B082-3D94D0DFF638}" type="pres">
      <dgm:prSet presAssocID="{8BEBE1D5-6D48-4180-90F3-C1D5DEEFD440}" presName="childText" presStyleLbl="conFgAcc1" presStyleIdx="0" presStyleCnt="3">
        <dgm:presLayoutVars>
          <dgm:bulletEnabled val="1"/>
        </dgm:presLayoutVars>
      </dgm:prSet>
      <dgm:spPr/>
    </dgm:pt>
    <dgm:pt modelId="{AC8A174C-CA21-4FA4-8063-8B248E95EA6D}" type="pres">
      <dgm:prSet presAssocID="{86EE2351-C869-4FC6-900D-103C4E335860}" presName="spaceBetweenRectangles" presStyleCnt="0"/>
      <dgm:spPr/>
    </dgm:pt>
    <dgm:pt modelId="{9137E749-EC36-4578-A4D6-95AFBC2C4AF6}" type="pres">
      <dgm:prSet presAssocID="{46C49D2D-1D01-4566-AB41-6CF616268BC3}" presName="parentLin" presStyleCnt="0"/>
      <dgm:spPr/>
    </dgm:pt>
    <dgm:pt modelId="{9FED216F-4BD4-472E-9FE1-F5D3B9003F7E}" type="pres">
      <dgm:prSet presAssocID="{46C49D2D-1D01-4566-AB41-6CF616268BC3}" presName="parentLeftMargin" presStyleLbl="node1" presStyleIdx="0" presStyleCnt="3"/>
      <dgm:spPr/>
    </dgm:pt>
    <dgm:pt modelId="{826557D8-F55C-4590-A57E-7EDC2AF4C8CB}" type="pres">
      <dgm:prSet presAssocID="{46C49D2D-1D01-4566-AB41-6CF616268BC3}" presName="parentText" presStyleLbl="node1" presStyleIdx="1" presStyleCnt="3" custScaleX="122114">
        <dgm:presLayoutVars>
          <dgm:chMax val="0"/>
          <dgm:bulletEnabled val="1"/>
        </dgm:presLayoutVars>
      </dgm:prSet>
      <dgm:spPr/>
    </dgm:pt>
    <dgm:pt modelId="{AB50C64A-1C7E-4AE7-A2DF-808EF8B92B07}" type="pres">
      <dgm:prSet presAssocID="{46C49D2D-1D01-4566-AB41-6CF616268BC3}" presName="negativeSpace" presStyleCnt="0"/>
      <dgm:spPr/>
    </dgm:pt>
    <dgm:pt modelId="{94C10119-02A7-4687-8E9E-C03FADE88E80}" type="pres">
      <dgm:prSet presAssocID="{46C49D2D-1D01-4566-AB41-6CF616268BC3}" presName="childText" presStyleLbl="conFgAcc1" presStyleIdx="1" presStyleCnt="3">
        <dgm:presLayoutVars>
          <dgm:bulletEnabled val="1"/>
        </dgm:presLayoutVars>
      </dgm:prSet>
      <dgm:spPr/>
    </dgm:pt>
    <dgm:pt modelId="{53723475-4501-423A-8CC0-DD1CEB6E179F}" type="pres">
      <dgm:prSet presAssocID="{F5EB6BFC-DDD6-4ADE-9841-0C5BDBAC352E}" presName="spaceBetweenRectangles" presStyleCnt="0"/>
      <dgm:spPr/>
    </dgm:pt>
    <dgm:pt modelId="{5976BEA8-FA63-4317-9CD6-5F30C586EFD5}" type="pres">
      <dgm:prSet presAssocID="{D8F68D24-CC25-4456-9E15-A941C4DCBEA4}" presName="parentLin" presStyleCnt="0"/>
      <dgm:spPr/>
    </dgm:pt>
    <dgm:pt modelId="{C201C695-9BA9-43AB-80B7-876200C801BB}" type="pres">
      <dgm:prSet presAssocID="{D8F68D24-CC25-4456-9E15-A941C4DCBEA4}" presName="parentLeftMargin" presStyleLbl="node1" presStyleIdx="1" presStyleCnt="3"/>
      <dgm:spPr/>
    </dgm:pt>
    <dgm:pt modelId="{A1F8FCA4-04E2-4D11-B1AE-1D67917E6B4F}" type="pres">
      <dgm:prSet presAssocID="{D8F68D24-CC25-4456-9E15-A941C4DCBEA4}" presName="parentText" presStyleLbl="node1" presStyleIdx="2" presStyleCnt="3" custScaleX="122114">
        <dgm:presLayoutVars>
          <dgm:chMax val="0"/>
          <dgm:bulletEnabled val="1"/>
        </dgm:presLayoutVars>
      </dgm:prSet>
      <dgm:spPr/>
    </dgm:pt>
    <dgm:pt modelId="{78034E43-0173-432C-9391-A2BBC05035DE}" type="pres">
      <dgm:prSet presAssocID="{D8F68D24-CC25-4456-9E15-A941C4DCBEA4}" presName="negativeSpace" presStyleCnt="0"/>
      <dgm:spPr/>
    </dgm:pt>
    <dgm:pt modelId="{3D7C6135-5880-42F0-99B7-D88237DBD1F2}" type="pres">
      <dgm:prSet presAssocID="{D8F68D24-CC25-4456-9E15-A941C4DCBEA4}" presName="childText" presStyleLbl="conFgAcc1" presStyleIdx="2" presStyleCnt="3">
        <dgm:presLayoutVars>
          <dgm:bulletEnabled val="1"/>
        </dgm:presLayoutVars>
      </dgm:prSet>
      <dgm:spPr/>
    </dgm:pt>
  </dgm:ptLst>
  <dgm:cxnLst>
    <dgm:cxn modelId="{12DD0B0F-A537-4C37-A558-EF116C432955}" type="presOf" srcId="{D8F68D24-CC25-4456-9E15-A941C4DCBEA4}" destId="{C201C695-9BA9-43AB-80B7-876200C801BB}" srcOrd="0" destOrd="0" presId="urn:microsoft.com/office/officeart/2005/8/layout/list1"/>
    <dgm:cxn modelId="{E044EE2A-C680-4703-90FE-B22096716853}" type="presOf" srcId="{44B5A05A-5B87-4DF8-BF4A-EB0E848BE0AE}" destId="{94C10119-02A7-4687-8E9E-C03FADE88E80}" srcOrd="0" destOrd="0" presId="urn:microsoft.com/office/officeart/2005/8/layout/list1"/>
    <dgm:cxn modelId="{E580E660-D054-4AD6-B189-0E3D22EE51E8}" type="presOf" srcId="{79D31A68-66E1-48A1-B1C0-675DD19218EB}" destId="{43BAF755-79CE-4B6A-B082-3D94D0DFF638}" srcOrd="0" destOrd="1" presId="urn:microsoft.com/office/officeart/2005/8/layout/list1"/>
    <dgm:cxn modelId="{5ED76264-2691-4303-B3DD-C986AA639E85}" type="presOf" srcId="{46C49D2D-1D01-4566-AB41-6CF616268BC3}" destId="{826557D8-F55C-4590-A57E-7EDC2AF4C8CB}" srcOrd="1" destOrd="0" presId="urn:microsoft.com/office/officeart/2005/8/layout/list1"/>
    <dgm:cxn modelId="{CCA2E245-CDDF-4BA0-968D-4E2B21784776}" srcId="{CACC2F6B-DAEF-4681-B85F-CC46C33A9540}" destId="{8BEBE1D5-6D48-4180-90F3-C1D5DEEFD440}" srcOrd="0" destOrd="0" parTransId="{7691F7F5-9A78-4078-BC58-8725DD48C94B}" sibTransId="{86EE2351-C869-4FC6-900D-103C4E335860}"/>
    <dgm:cxn modelId="{F7E6D76A-B824-4466-855E-90BEDBC98EB9}" type="presOf" srcId="{D8F68D24-CC25-4456-9E15-A941C4DCBEA4}" destId="{A1F8FCA4-04E2-4D11-B1AE-1D67917E6B4F}" srcOrd="1" destOrd="0" presId="urn:microsoft.com/office/officeart/2005/8/layout/list1"/>
    <dgm:cxn modelId="{4C49C14B-93D2-4C94-8149-E2DBF81D2F7A}" srcId="{8BEBE1D5-6D48-4180-90F3-C1D5DEEFD440}" destId="{570DBECF-C96A-414D-92FA-BC861F972068}" srcOrd="0" destOrd="0" parTransId="{867A6C7B-A351-4580-B559-B2B297792A64}" sibTransId="{EB3A8878-0A0B-4722-93CD-B1BCCF660030}"/>
    <dgm:cxn modelId="{63496198-4B1D-4856-B32A-5F354CBF78E3}" srcId="{D8F68D24-CC25-4456-9E15-A941C4DCBEA4}" destId="{979C0507-78F1-4EA0-B28E-ABF58627D81F}" srcOrd="0" destOrd="0" parTransId="{AFB5E098-7559-498E-80D5-673F3954BEFF}" sibTransId="{233ECBAD-C89E-4AE5-94A1-9980D74FC0E8}"/>
    <dgm:cxn modelId="{615124B2-AD73-4BB5-BC03-FF08057AFD24}" type="presOf" srcId="{8BEBE1D5-6D48-4180-90F3-C1D5DEEFD440}" destId="{5EF5C251-FFBA-4DAF-B7B6-3A04A100188E}" srcOrd="0" destOrd="0" presId="urn:microsoft.com/office/officeart/2005/8/layout/list1"/>
    <dgm:cxn modelId="{7DEEA7B6-96EE-480A-A22C-FC668EFE4BFA}" type="presOf" srcId="{570DBECF-C96A-414D-92FA-BC861F972068}" destId="{43BAF755-79CE-4B6A-B082-3D94D0DFF638}" srcOrd="0" destOrd="0" presId="urn:microsoft.com/office/officeart/2005/8/layout/list1"/>
    <dgm:cxn modelId="{352575BC-55A2-4509-BA26-7F9408020778}" type="presOf" srcId="{46C49D2D-1D01-4566-AB41-6CF616268BC3}" destId="{9FED216F-4BD4-472E-9FE1-F5D3B9003F7E}" srcOrd="0" destOrd="0" presId="urn:microsoft.com/office/officeart/2005/8/layout/list1"/>
    <dgm:cxn modelId="{D233EEBE-C847-4FF2-9DD8-01FD6BB17FCA}" srcId="{46C49D2D-1D01-4566-AB41-6CF616268BC3}" destId="{44B5A05A-5B87-4DF8-BF4A-EB0E848BE0AE}" srcOrd="0" destOrd="0" parTransId="{1FB3BEE3-7265-4C90-A5FE-AFCC78610CDB}" sibTransId="{83911A9F-21D4-4163-BDA1-07A601B5C5A2}"/>
    <dgm:cxn modelId="{631119C6-E4A7-407B-8C40-25FE23F9816F}" type="presOf" srcId="{8BEBE1D5-6D48-4180-90F3-C1D5DEEFD440}" destId="{BA1AE752-B7A8-462F-B1AC-A4F1DE0D13DB}" srcOrd="1" destOrd="0" presId="urn:microsoft.com/office/officeart/2005/8/layout/list1"/>
    <dgm:cxn modelId="{6B0065C7-A8A7-41C4-8136-C50A140334AC}" type="presOf" srcId="{979C0507-78F1-4EA0-B28E-ABF58627D81F}" destId="{3D7C6135-5880-42F0-99B7-D88237DBD1F2}" srcOrd="0" destOrd="0" presId="urn:microsoft.com/office/officeart/2005/8/layout/list1"/>
    <dgm:cxn modelId="{0671ABD5-5091-4221-9631-A8B99021414C}" srcId="{CACC2F6B-DAEF-4681-B85F-CC46C33A9540}" destId="{D8F68D24-CC25-4456-9E15-A941C4DCBEA4}" srcOrd="2" destOrd="0" parTransId="{A814A769-5F1C-4799-B06D-8493C7749435}" sibTransId="{DF59EDCD-B62C-4A58-BDD1-840E853A44DC}"/>
    <dgm:cxn modelId="{A2C941E3-C833-4BB8-A531-AAEA7CD87C45}" srcId="{8BEBE1D5-6D48-4180-90F3-C1D5DEEFD440}" destId="{79D31A68-66E1-48A1-B1C0-675DD19218EB}" srcOrd="1" destOrd="0" parTransId="{6CD71D0A-776D-4523-85F9-6F99809F5447}" sibTransId="{67B0126A-2DB0-4597-8824-CC852F4A2FAE}"/>
    <dgm:cxn modelId="{016C94F1-EE9F-42AE-A653-290DE9FE98BF}" type="presOf" srcId="{CACC2F6B-DAEF-4681-B85F-CC46C33A9540}" destId="{99C5260A-2F3D-49A1-9FEC-CC53FFC28DF3}" srcOrd="0" destOrd="0" presId="urn:microsoft.com/office/officeart/2005/8/layout/list1"/>
    <dgm:cxn modelId="{9C4DF5F1-397C-4F4E-B5C2-8144EFEE8E80}" srcId="{CACC2F6B-DAEF-4681-B85F-CC46C33A9540}" destId="{46C49D2D-1D01-4566-AB41-6CF616268BC3}" srcOrd="1" destOrd="0" parTransId="{E087D8E1-0CFF-440E-85AB-B87299767660}" sibTransId="{F5EB6BFC-DDD6-4ADE-9841-0C5BDBAC352E}"/>
    <dgm:cxn modelId="{82501026-E67D-4970-9E5E-E6D30DBEC348}" type="presParOf" srcId="{99C5260A-2F3D-49A1-9FEC-CC53FFC28DF3}" destId="{B7123988-2C83-4E90-9B97-7158DA10AD86}" srcOrd="0" destOrd="0" presId="urn:microsoft.com/office/officeart/2005/8/layout/list1"/>
    <dgm:cxn modelId="{70736A5C-BBE9-4C87-AE50-4702C5A4A887}" type="presParOf" srcId="{B7123988-2C83-4E90-9B97-7158DA10AD86}" destId="{5EF5C251-FFBA-4DAF-B7B6-3A04A100188E}" srcOrd="0" destOrd="0" presId="urn:microsoft.com/office/officeart/2005/8/layout/list1"/>
    <dgm:cxn modelId="{BA52A9E4-5AD1-455B-8BDB-B0CED5593076}" type="presParOf" srcId="{B7123988-2C83-4E90-9B97-7158DA10AD86}" destId="{BA1AE752-B7A8-462F-B1AC-A4F1DE0D13DB}" srcOrd="1" destOrd="0" presId="urn:microsoft.com/office/officeart/2005/8/layout/list1"/>
    <dgm:cxn modelId="{88AE758B-B2BF-4C9D-BA9A-BC700A105294}" type="presParOf" srcId="{99C5260A-2F3D-49A1-9FEC-CC53FFC28DF3}" destId="{CD7D1249-C46E-4EA8-880D-AB0EDDC0F008}" srcOrd="1" destOrd="0" presId="urn:microsoft.com/office/officeart/2005/8/layout/list1"/>
    <dgm:cxn modelId="{D9266EB8-AEAD-4254-94BC-2E70C1D9D937}" type="presParOf" srcId="{99C5260A-2F3D-49A1-9FEC-CC53FFC28DF3}" destId="{43BAF755-79CE-4B6A-B082-3D94D0DFF638}" srcOrd="2" destOrd="0" presId="urn:microsoft.com/office/officeart/2005/8/layout/list1"/>
    <dgm:cxn modelId="{FA5786D6-5777-4402-B85B-2CE520E17F9B}" type="presParOf" srcId="{99C5260A-2F3D-49A1-9FEC-CC53FFC28DF3}" destId="{AC8A174C-CA21-4FA4-8063-8B248E95EA6D}" srcOrd="3" destOrd="0" presId="urn:microsoft.com/office/officeart/2005/8/layout/list1"/>
    <dgm:cxn modelId="{E7C9CDB1-9B89-4D2F-A8C8-258A485F3697}" type="presParOf" srcId="{99C5260A-2F3D-49A1-9FEC-CC53FFC28DF3}" destId="{9137E749-EC36-4578-A4D6-95AFBC2C4AF6}" srcOrd="4" destOrd="0" presId="urn:microsoft.com/office/officeart/2005/8/layout/list1"/>
    <dgm:cxn modelId="{43B9A828-617A-4829-BF5D-9080BF5C136E}" type="presParOf" srcId="{9137E749-EC36-4578-A4D6-95AFBC2C4AF6}" destId="{9FED216F-4BD4-472E-9FE1-F5D3B9003F7E}" srcOrd="0" destOrd="0" presId="urn:microsoft.com/office/officeart/2005/8/layout/list1"/>
    <dgm:cxn modelId="{DDE65176-65E2-44C5-B08C-CDA77C455C00}" type="presParOf" srcId="{9137E749-EC36-4578-A4D6-95AFBC2C4AF6}" destId="{826557D8-F55C-4590-A57E-7EDC2AF4C8CB}" srcOrd="1" destOrd="0" presId="urn:microsoft.com/office/officeart/2005/8/layout/list1"/>
    <dgm:cxn modelId="{CDD8B702-59A1-486B-A3B4-AF96B02842D4}" type="presParOf" srcId="{99C5260A-2F3D-49A1-9FEC-CC53FFC28DF3}" destId="{AB50C64A-1C7E-4AE7-A2DF-808EF8B92B07}" srcOrd="5" destOrd="0" presId="urn:microsoft.com/office/officeart/2005/8/layout/list1"/>
    <dgm:cxn modelId="{94C3C2F2-72B3-4DE2-AD98-779FA8F0687E}" type="presParOf" srcId="{99C5260A-2F3D-49A1-9FEC-CC53FFC28DF3}" destId="{94C10119-02A7-4687-8E9E-C03FADE88E80}" srcOrd="6" destOrd="0" presId="urn:microsoft.com/office/officeart/2005/8/layout/list1"/>
    <dgm:cxn modelId="{0ADBDB52-0182-4C86-9AA5-79CD4080DEAE}" type="presParOf" srcId="{99C5260A-2F3D-49A1-9FEC-CC53FFC28DF3}" destId="{53723475-4501-423A-8CC0-DD1CEB6E179F}" srcOrd="7" destOrd="0" presId="urn:microsoft.com/office/officeart/2005/8/layout/list1"/>
    <dgm:cxn modelId="{03FB6768-DF0A-467D-996D-4D8D7296B415}" type="presParOf" srcId="{99C5260A-2F3D-49A1-9FEC-CC53FFC28DF3}" destId="{5976BEA8-FA63-4317-9CD6-5F30C586EFD5}" srcOrd="8" destOrd="0" presId="urn:microsoft.com/office/officeart/2005/8/layout/list1"/>
    <dgm:cxn modelId="{36538431-9F84-4EF4-AE10-3E4DE7289A70}" type="presParOf" srcId="{5976BEA8-FA63-4317-9CD6-5F30C586EFD5}" destId="{C201C695-9BA9-43AB-80B7-876200C801BB}" srcOrd="0" destOrd="0" presId="urn:microsoft.com/office/officeart/2005/8/layout/list1"/>
    <dgm:cxn modelId="{7C76F67D-331D-4CC2-9DB7-56A5FACB8AE2}" type="presParOf" srcId="{5976BEA8-FA63-4317-9CD6-5F30C586EFD5}" destId="{A1F8FCA4-04E2-4D11-B1AE-1D67917E6B4F}" srcOrd="1" destOrd="0" presId="urn:microsoft.com/office/officeart/2005/8/layout/list1"/>
    <dgm:cxn modelId="{161FFA82-9961-48B2-8DCE-A72F9B50AB2D}" type="presParOf" srcId="{99C5260A-2F3D-49A1-9FEC-CC53FFC28DF3}" destId="{78034E43-0173-432C-9391-A2BBC05035DE}" srcOrd="9" destOrd="0" presId="urn:microsoft.com/office/officeart/2005/8/layout/list1"/>
    <dgm:cxn modelId="{82BF867C-3EC0-41C0-9252-1173B0B27BEB}" type="presParOf" srcId="{99C5260A-2F3D-49A1-9FEC-CC53FFC28DF3}" destId="{3D7C6135-5880-42F0-99B7-D88237DBD1F2}"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FF870C-5D9B-4878-9827-A3D8F8D3B4C3}" type="doc">
      <dgm:prSet loTypeId="urn:microsoft.com/office/officeart/2018/2/layout/IconLabelList" loCatId="icon" qsTypeId="urn:microsoft.com/office/officeart/2005/8/quickstyle/simple1" qsCatId="simple" csTypeId="urn:microsoft.com/office/officeart/2005/8/colors/accent0_3" csCatId="mainScheme" phldr="1"/>
      <dgm:spPr/>
      <dgm:t>
        <a:bodyPr/>
        <a:lstStyle/>
        <a:p>
          <a:endParaRPr lang="en-US"/>
        </a:p>
      </dgm:t>
    </dgm:pt>
    <dgm:pt modelId="{193252BB-1661-4EF1-B4B4-B609E884D6B5}">
      <dgm:prSet/>
      <dgm:spPr/>
      <dgm:t>
        <a:bodyPr/>
        <a:lstStyle/>
        <a:p>
          <a:pPr>
            <a:lnSpc>
              <a:spcPct val="100000"/>
            </a:lnSpc>
          </a:pPr>
          <a:r>
            <a:rPr lang="en-US"/>
            <a:t>D.E.A.D MISSION</a:t>
          </a:r>
        </a:p>
      </dgm:t>
    </dgm:pt>
    <dgm:pt modelId="{5A04EF90-0F09-4424-BA8F-063E80337D8E}" type="parTrans" cxnId="{095425F3-197C-4E69-84D5-0C51196EF1C6}">
      <dgm:prSet/>
      <dgm:spPr/>
      <dgm:t>
        <a:bodyPr/>
        <a:lstStyle/>
        <a:p>
          <a:endParaRPr lang="en-US"/>
        </a:p>
      </dgm:t>
    </dgm:pt>
    <dgm:pt modelId="{54292CB0-011E-4706-9294-372AD5816BB9}" type="sibTrans" cxnId="{095425F3-197C-4E69-84D5-0C51196EF1C6}">
      <dgm:prSet/>
      <dgm:spPr/>
      <dgm:t>
        <a:bodyPr/>
        <a:lstStyle/>
        <a:p>
          <a:endParaRPr lang="en-US"/>
        </a:p>
      </dgm:t>
    </dgm:pt>
    <dgm:pt modelId="{1777E161-D0DE-4D31-91FE-E2AD8AAC6AAC}">
      <dgm:prSet/>
      <dgm:spPr/>
      <dgm:t>
        <a:bodyPr/>
        <a:lstStyle/>
        <a:p>
          <a:pPr>
            <a:lnSpc>
              <a:spcPct val="100000"/>
            </a:lnSpc>
          </a:pPr>
          <a:r>
            <a:rPr lang="en-US"/>
            <a:t>ANALYSIS OBJECTIVES</a:t>
          </a:r>
        </a:p>
      </dgm:t>
    </dgm:pt>
    <dgm:pt modelId="{50E45982-4B36-4BD3-ABAD-204FBA61FF0E}" type="parTrans" cxnId="{A341BC0D-6DD3-4979-9832-08DC41068DC6}">
      <dgm:prSet/>
      <dgm:spPr/>
      <dgm:t>
        <a:bodyPr/>
        <a:lstStyle/>
        <a:p>
          <a:endParaRPr lang="en-US"/>
        </a:p>
      </dgm:t>
    </dgm:pt>
    <dgm:pt modelId="{FB489039-8D8A-4FC2-9B37-994383FDE902}" type="sibTrans" cxnId="{A341BC0D-6DD3-4979-9832-08DC41068DC6}">
      <dgm:prSet/>
      <dgm:spPr/>
      <dgm:t>
        <a:bodyPr/>
        <a:lstStyle/>
        <a:p>
          <a:endParaRPr lang="en-US"/>
        </a:p>
      </dgm:t>
    </dgm:pt>
    <dgm:pt modelId="{A0E3938A-38FD-4C6B-BC76-DCF294EE93DC}">
      <dgm:prSet/>
      <dgm:spPr/>
      <dgm:t>
        <a:bodyPr/>
        <a:lstStyle/>
        <a:p>
          <a:pPr>
            <a:lnSpc>
              <a:spcPct val="100000"/>
            </a:lnSpc>
          </a:pPr>
          <a:r>
            <a:rPr lang="en-US"/>
            <a:t>DATA COMMUNICATION</a:t>
          </a:r>
        </a:p>
      </dgm:t>
    </dgm:pt>
    <dgm:pt modelId="{8655D1BC-F152-4DA3-90FE-11A6554E87C9}" type="parTrans" cxnId="{F1960191-6C4D-45E6-A70C-022CDEE00113}">
      <dgm:prSet/>
      <dgm:spPr/>
      <dgm:t>
        <a:bodyPr/>
        <a:lstStyle/>
        <a:p>
          <a:endParaRPr lang="en-US"/>
        </a:p>
      </dgm:t>
    </dgm:pt>
    <dgm:pt modelId="{7DE219E0-15AA-4B4B-9BED-F21993E27992}" type="sibTrans" cxnId="{F1960191-6C4D-45E6-A70C-022CDEE00113}">
      <dgm:prSet/>
      <dgm:spPr/>
      <dgm:t>
        <a:bodyPr/>
        <a:lstStyle/>
        <a:p>
          <a:endParaRPr lang="en-US"/>
        </a:p>
      </dgm:t>
    </dgm:pt>
    <dgm:pt modelId="{DD6D5DD0-A08E-4579-A581-EC68C814B4B7}" type="pres">
      <dgm:prSet presAssocID="{34FF870C-5D9B-4878-9827-A3D8F8D3B4C3}" presName="root" presStyleCnt="0">
        <dgm:presLayoutVars>
          <dgm:dir/>
          <dgm:resizeHandles val="exact"/>
        </dgm:presLayoutVars>
      </dgm:prSet>
      <dgm:spPr/>
    </dgm:pt>
    <dgm:pt modelId="{76CDB4BB-FD29-4FB2-AC90-1A321379346B}" type="pres">
      <dgm:prSet presAssocID="{193252BB-1661-4EF1-B4B4-B609E884D6B5}" presName="compNode" presStyleCnt="0"/>
      <dgm:spPr/>
    </dgm:pt>
    <dgm:pt modelId="{1D6082ED-BFAB-4F65-8E3D-2B190087CA89}" type="pres">
      <dgm:prSet presAssocID="{193252BB-1661-4EF1-B4B4-B609E884D6B5}" presName="iconRect" presStyleLbl="node1" presStyleIdx="0" presStyleCnt="3"/>
      <dgm:spPr>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Checklist with solid fill"/>
        </a:ext>
      </dgm:extLst>
    </dgm:pt>
    <dgm:pt modelId="{5050ECA9-FBA6-486D-ABC7-B6B9FE5E8D42}" type="pres">
      <dgm:prSet presAssocID="{193252BB-1661-4EF1-B4B4-B609E884D6B5}" presName="spaceRect" presStyleCnt="0"/>
      <dgm:spPr/>
    </dgm:pt>
    <dgm:pt modelId="{E457BD55-D18D-4A5D-BCDC-9B795634E60C}" type="pres">
      <dgm:prSet presAssocID="{193252BB-1661-4EF1-B4B4-B609E884D6B5}" presName="textRect" presStyleLbl="revTx" presStyleIdx="0" presStyleCnt="3">
        <dgm:presLayoutVars>
          <dgm:chMax val="1"/>
          <dgm:chPref val="1"/>
        </dgm:presLayoutVars>
      </dgm:prSet>
      <dgm:spPr/>
    </dgm:pt>
    <dgm:pt modelId="{BBB21ACE-8A59-4E7F-A1EB-99277BB0A4ED}" type="pres">
      <dgm:prSet presAssocID="{54292CB0-011E-4706-9294-372AD5816BB9}" presName="sibTrans" presStyleCnt="0"/>
      <dgm:spPr/>
    </dgm:pt>
    <dgm:pt modelId="{1D725B66-6C28-4C98-968A-EC3B5ADC01C2}" type="pres">
      <dgm:prSet presAssocID="{1777E161-D0DE-4D31-91FE-E2AD8AAC6AAC}" presName="compNode" presStyleCnt="0"/>
      <dgm:spPr/>
    </dgm:pt>
    <dgm:pt modelId="{E7ACBDA7-E565-414A-AB24-6E6B51DF6310}" type="pres">
      <dgm:prSet presAssocID="{1777E161-D0DE-4D31-91FE-E2AD8AAC6AA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Bullseye"/>
        </a:ext>
      </dgm:extLst>
    </dgm:pt>
    <dgm:pt modelId="{2E5918CE-506F-44F8-9129-C3D44C2A8EF0}" type="pres">
      <dgm:prSet presAssocID="{1777E161-D0DE-4D31-91FE-E2AD8AAC6AAC}" presName="spaceRect" presStyleCnt="0"/>
      <dgm:spPr/>
    </dgm:pt>
    <dgm:pt modelId="{12513B01-3374-439D-B2B2-3F01F009DA58}" type="pres">
      <dgm:prSet presAssocID="{1777E161-D0DE-4D31-91FE-E2AD8AAC6AAC}" presName="textRect" presStyleLbl="revTx" presStyleIdx="1" presStyleCnt="3">
        <dgm:presLayoutVars>
          <dgm:chMax val="1"/>
          <dgm:chPref val="1"/>
        </dgm:presLayoutVars>
      </dgm:prSet>
      <dgm:spPr/>
    </dgm:pt>
    <dgm:pt modelId="{E4014BB6-21B3-45CB-B848-26F5B88FB4D1}" type="pres">
      <dgm:prSet presAssocID="{FB489039-8D8A-4FC2-9B37-994383FDE902}" presName="sibTrans" presStyleCnt="0"/>
      <dgm:spPr/>
    </dgm:pt>
    <dgm:pt modelId="{C42A8A8E-7A20-4E25-8363-92B00123EAA8}" type="pres">
      <dgm:prSet presAssocID="{A0E3938A-38FD-4C6B-BC76-DCF294EE93DC}" presName="compNode" presStyleCnt="0"/>
      <dgm:spPr/>
    </dgm:pt>
    <dgm:pt modelId="{D85FA2C0-1136-45AF-BFDE-3EB3EBA6CCDA}" type="pres">
      <dgm:prSet presAssocID="{A0E3938A-38FD-4C6B-BC76-DCF294EE93D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Chat"/>
        </a:ext>
      </dgm:extLst>
    </dgm:pt>
    <dgm:pt modelId="{2D1857BA-3209-4DB8-B359-ECB04A46209C}" type="pres">
      <dgm:prSet presAssocID="{A0E3938A-38FD-4C6B-BC76-DCF294EE93DC}" presName="spaceRect" presStyleCnt="0"/>
      <dgm:spPr/>
    </dgm:pt>
    <dgm:pt modelId="{4B913EF5-1B2B-4C4D-B88E-40F3346D70DA}" type="pres">
      <dgm:prSet presAssocID="{A0E3938A-38FD-4C6B-BC76-DCF294EE93DC}" presName="textRect" presStyleLbl="revTx" presStyleIdx="2" presStyleCnt="3">
        <dgm:presLayoutVars>
          <dgm:chMax val="1"/>
          <dgm:chPref val="1"/>
        </dgm:presLayoutVars>
      </dgm:prSet>
      <dgm:spPr/>
    </dgm:pt>
  </dgm:ptLst>
  <dgm:cxnLst>
    <dgm:cxn modelId="{A341BC0D-6DD3-4979-9832-08DC41068DC6}" srcId="{34FF870C-5D9B-4878-9827-A3D8F8D3B4C3}" destId="{1777E161-D0DE-4D31-91FE-E2AD8AAC6AAC}" srcOrd="1" destOrd="0" parTransId="{50E45982-4B36-4BD3-ABAD-204FBA61FF0E}" sibTransId="{FB489039-8D8A-4FC2-9B37-994383FDE902}"/>
    <dgm:cxn modelId="{C72A1C1A-E801-4B7F-AB0C-42F37E992824}" type="presOf" srcId="{A0E3938A-38FD-4C6B-BC76-DCF294EE93DC}" destId="{4B913EF5-1B2B-4C4D-B88E-40F3346D70DA}" srcOrd="0" destOrd="0" presId="urn:microsoft.com/office/officeart/2018/2/layout/IconLabelList"/>
    <dgm:cxn modelId="{CA9A2729-D0C4-49C2-822A-BECC66DB26CD}" type="presOf" srcId="{34FF870C-5D9B-4878-9827-A3D8F8D3B4C3}" destId="{DD6D5DD0-A08E-4579-A581-EC68C814B4B7}" srcOrd="0" destOrd="0" presId="urn:microsoft.com/office/officeart/2018/2/layout/IconLabelList"/>
    <dgm:cxn modelId="{D912E447-C16C-4B4A-8215-130C3A73BBBC}" type="presOf" srcId="{1777E161-D0DE-4D31-91FE-E2AD8AAC6AAC}" destId="{12513B01-3374-439D-B2B2-3F01F009DA58}" srcOrd="0" destOrd="0" presId="urn:microsoft.com/office/officeart/2018/2/layout/IconLabelList"/>
    <dgm:cxn modelId="{F1960191-6C4D-45E6-A70C-022CDEE00113}" srcId="{34FF870C-5D9B-4878-9827-A3D8F8D3B4C3}" destId="{A0E3938A-38FD-4C6B-BC76-DCF294EE93DC}" srcOrd="2" destOrd="0" parTransId="{8655D1BC-F152-4DA3-90FE-11A6554E87C9}" sibTransId="{7DE219E0-15AA-4B4B-9BED-F21993E27992}"/>
    <dgm:cxn modelId="{831E26E6-4120-4C99-9614-A70503621E7F}" type="presOf" srcId="{193252BB-1661-4EF1-B4B4-B609E884D6B5}" destId="{E457BD55-D18D-4A5D-BCDC-9B795634E60C}" srcOrd="0" destOrd="0" presId="urn:microsoft.com/office/officeart/2018/2/layout/IconLabelList"/>
    <dgm:cxn modelId="{095425F3-197C-4E69-84D5-0C51196EF1C6}" srcId="{34FF870C-5D9B-4878-9827-A3D8F8D3B4C3}" destId="{193252BB-1661-4EF1-B4B4-B609E884D6B5}" srcOrd="0" destOrd="0" parTransId="{5A04EF90-0F09-4424-BA8F-063E80337D8E}" sibTransId="{54292CB0-011E-4706-9294-372AD5816BB9}"/>
    <dgm:cxn modelId="{1F2942A6-A53A-4B68-95AA-E5B5BCAF4D0F}" type="presParOf" srcId="{DD6D5DD0-A08E-4579-A581-EC68C814B4B7}" destId="{76CDB4BB-FD29-4FB2-AC90-1A321379346B}" srcOrd="0" destOrd="0" presId="urn:microsoft.com/office/officeart/2018/2/layout/IconLabelList"/>
    <dgm:cxn modelId="{A973C076-4112-4DEC-A88D-CEB5749D1769}" type="presParOf" srcId="{76CDB4BB-FD29-4FB2-AC90-1A321379346B}" destId="{1D6082ED-BFAB-4F65-8E3D-2B190087CA89}" srcOrd="0" destOrd="0" presId="urn:microsoft.com/office/officeart/2018/2/layout/IconLabelList"/>
    <dgm:cxn modelId="{63C559C1-3777-4ACC-8C56-F77E3EF5A526}" type="presParOf" srcId="{76CDB4BB-FD29-4FB2-AC90-1A321379346B}" destId="{5050ECA9-FBA6-486D-ABC7-B6B9FE5E8D42}" srcOrd="1" destOrd="0" presId="urn:microsoft.com/office/officeart/2018/2/layout/IconLabelList"/>
    <dgm:cxn modelId="{1521A9F8-435E-41A0-B1ED-F670F73DC062}" type="presParOf" srcId="{76CDB4BB-FD29-4FB2-AC90-1A321379346B}" destId="{E457BD55-D18D-4A5D-BCDC-9B795634E60C}" srcOrd="2" destOrd="0" presId="urn:microsoft.com/office/officeart/2018/2/layout/IconLabelList"/>
    <dgm:cxn modelId="{FC2B544A-24A0-420E-BB01-9B8EFDB23517}" type="presParOf" srcId="{DD6D5DD0-A08E-4579-A581-EC68C814B4B7}" destId="{BBB21ACE-8A59-4E7F-A1EB-99277BB0A4ED}" srcOrd="1" destOrd="0" presId="urn:microsoft.com/office/officeart/2018/2/layout/IconLabelList"/>
    <dgm:cxn modelId="{02304AAC-8971-4CE7-8CDC-DFBEB1354CDA}" type="presParOf" srcId="{DD6D5DD0-A08E-4579-A581-EC68C814B4B7}" destId="{1D725B66-6C28-4C98-968A-EC3B5ADC01C2}" srcOrd="2" destOrd="0" presId="urn:microsoft.com/office/officeart/2018/2/layout/IconLabelList"/>
    <dgm:cxn modelId="{96CD0BB1-7E82-443F-8DC6-3F276265B953}" type="presParOf" srcId="{1D725B66-6C28-4C98-968A-EC3B5ADC01C2}" destId="{E7ACBDA7-E565-414A-AB24-6E6B51DF6310}" srcOrd="0" destOrd="0" presId="urn:microsoft.com/office/officeart/2018/2/layout/IconLabelList"/>
    <dgm:cxn modelId="{FADE9C27-AD69-4B81-963D-0CDDA8737FC6}" type="presParOf" srcId="{1D725B66-6C28-4C98-968A-EC3B5ADC01C2}" destId="{2E5918CE-506F-44F8-9129-C3D44C2A8EF0}" srcOrd="1" destOrd="0" presId="urn:microsoft.com/office/officeart/2018/2/layout/IconLabelList"/>
    <dgm:cxn modelId="{ED4CA3B2-F403-4F59-9735-05944FFE583D}" type="presParOf" srcId="{1D725B66-6C28-4C98-968A-EC3B5ADC01C2}" destId="{12513B01-3374-439D-B2B2-3F01F009DA58}" srcOrd="2" destOrd="0" presId="urn:microsoft.com/office/officeart/2018/2/layout/IconLabelList"/>
    <dgm:cxn modelId="{F6C6A436-7112-45F5-8C7A-77466E8B23E7}" type="presParOf" srcId="{DD6D5DD0-A08E-4579-A581-EC68C814B4B7}" destId="{E4014BB6-21B3-45CB-B848-26F5B88FB4D1}" srcOrd="3" destOrd="0" presId="urn:microsoft.com/office/officeart/2018/2/layout/IconLabelList"/>
    <dgm:cxn modelId="{6F3D7C11-D8A9-4661-A1E3-7176910759B4}" type="presParOf" srcId="{DD6D5DD0-A08E-4579-A581-EC68C814B4B7}" destId="{C42A8A8E-7A20-4E25-8363-92B00123EAA8}" srcOrd="4" destOrd="0" presId="urn:microsoft.com/office/officeart/2018/2/layout/IconLabelList"/>
    <dgm:cxn modelId="{56F7C3EA-E211-498A-9CD6-AA1D4BBD95BD}" type="presParOf" srcId="{C42A8A8E-7A20-4E25-8363-92B00123EAA8}" destId="{D85FA2C0-1136-45AF-BFDE-3EB3EBA6CCDA}" srcOrd="0" destOrd="0" presId="urn:microsoft.com/office/officeart/2018/2/layout/IconLabelList"/>
    <dgm:cxn modelId="{61B24ED9-A4C7-4B1B-AC31-FDA5994380B5}" type="presParOf" srcId="{C42A8A8E-7A20-4E25-8363-92B00123EAA8}" destId="{2D1857BA-3209-4DB8-B359-ECB04A46209C}" srcOrd="1" destOrd="0" presId="urn:microsoft.com/office/officeart/2018/2/layout/IconLabelList"/>
    <dgm:cxn modelId="{5019C96D-AA06-4E2E-98F8-5F371EFE51F0}" type="presParOf" srcId="{C42A8A8E-7A20-4E25-8363-92B00123EAA8}" destId="{4B913EF5-1B2B-4C4D-B88E-40F3346D70DA}"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ACC2F6B-DAEF-4681-B85F-CC46C33A9540}" type="doc">
      <dgm:prSet loTypeId="urn:microsoft.com/office/officeart/2005/8/layout/list1" loCatId="list" qsTypeId="urn:microsoft.com/office/officeart/2005/8/quickstyle/simple1" qsCatId="simple" csTypeId="urn:microsoft.com/office/officeart/2005/8/colors/accent0_3" csCatId="mainScheme" phldr="1"/>
      <dgm:spPr/>
      <dgm:t>
        <a:bodyPr/>
        <a:lstStyle/>
        <a:p>
          <a:endParaRPr lang="en-US"/>
        </a:p>
      </dgm:t>
    </dgm:pt>
    <dgm:pt modelId="{8BEBE1D5-6D48-4180-90F3-C1D5DEEFD440}">
      <dgm:prSet/>
      <dgm:spPr/>
      <dgm:t>
        <a:bodyPr/>
        <a:lstStyle/>
        <a:p>
          <a:r>
            <a:rPr lang="en-US"/>
            <a:t>IOWA LIQUOR SALES API</a:t>
          </a:r>
        </a:p>
      </dgm:t>
    </dgm:pt>
    <dgm:pt modelId="{7691F7F5-9A78-4078-BC58-8725DD48C94B}" type="parTrans" cxnId="{CCA2E245-CDDF-4BA0-968D-4E2B21784776}">
      <dgm:prSet/>
      <dgm:spPr/>
      <dgm:t>
        <a:bodyPr/>
        <a:lstStyle/>
        <a:p>
          <a:endParaRPr lang="en-US"/>
        </a:p>
      </dgm:t>
    </dgm:pt>
    <dgm:pt modelId="{86EE2351-C869-4FC6-900D-103C4E335860}" type="sibTrans" cxnId="{CCA2E245-CDDF-4BA0-968D-4E2B21784776}">
      <dgm:prSet/>
      <dgm:spPr/>
      <dgm:t>
        <a:bodyPr/>
        <a:lstStyle/>
        <a:p>
          <a:endParaRPr lang="en-US"/>
        </a:p>
      </dgm:t>
    </dgm:pt>
    <dgm:pt modelId="{570DBECF-C96A-414D-92FA-BC861F972068}">
      <dgm:prSet/>
      <dgm:spPr/>
      <dgm:t>
        <a:bodyPr/>
        <a:lstStyle/>
        <a:p>
          <a:pPr>
            <a:lnSpc>
              <a:spcPct val="100000"/>
            </a:lnSpc>
          </a:pPr>
          <a:r>
            <a:rPr lang="en-US" i="1" baseline="0"/>
            <a:t>RANDOM SAMPLING AND QUERIES </a:t>
          </a:r>
          <a:endParaRPr lang="en-US"/>
        </a:p>
      </dgm:t>
    </dgm:pt>
    <dgm:pt modelId="{867A6C7B-A351-4580-B559-B2B297792A64}" type="parTrans" cxnId="{4C49C14B-93D2-4C94-8149-E2DBF81D2F7A}">
      <dgm:prSet/>
      <dgm:spPr/>
      <dgm:t>
        <a:bodyPr/>
        <a:lstStyle/>
        <a:p>
          <a:endParaRPr lang="en-US"/>
        </a:p>
      </dgm:t>
    </dgm:pt>
    <dgm:pt modelId="{EB3A8878-0A0B-4722-93CD-B1BCCF660030}" type="sibTrans" cxnId="{4C49C14B-93D2-4C94-8149-E2DBF81D2F7A}">
      <dgm:prSet/>
      <dgm:spPr/>
      <dgm:t>
        <a:bodyPr/>
        <a:lstStyle/>
        <a:p>
          <a:endParaRPr lang="en-US"/>
        </a:p>
      </dgm:t>
    </dgm:pt>
    <dgm:pt modelId="{46C49D2D-1D01-4566-AB41-6CF616268BC3}">
      <dgm:prSet/>
      <dgm:spPr/>
      <dgm:t>
        <a:bodyPr/>
        <a:lstStyle/>
        <a:p>
          <a:r>
            <a:rPr lang="en-US" baseline="0"/>
            <a:t>HOLIDAYS AND IOWA COLLEGES</a:t>
          </a:r>
          <a:endParaRPr lang="en-US"/>
        </a:p>
      </dgm:t>
    </dgm:pt>
    <dgm:pt modelId="{E087D8E1-0CFF-440E-85AB-B87299767660}" type="parTrans" cxnId="{9C4DF5F1-397C-4F4E-B5C2-8144EFEE8E80}">
      <dgm:prSet/>
      <dgm:spPr/>
      <dgm:t>
        <a:bodyPr/>
        <a:lstStyle/>
        <a:p>
          <a:endParaRPr lang="en-US"/>
        </a:p>
      </dgm:t>
    </dgm:pt>
    <dgm:pt modelId="{F5EB6BFC-DDD6-4ADE-9841-0C5BDBAC352E}" type="sibTrans" cxnId="{9C4DF5F1-397C-4F4E-B5C2-8144EFEE8E80}">
      <dgm:prSet/>
      <dgm:spPr/>
      <dgm:t>
        <a:bodyPr/>
        <a:lstStyle/>
        <a:p>
          <a:endParaRPr lang="en-US"/>
        </a:p>
      </dgm:t>
    </dgm:pt>
    <dgm:pt modelId="{44B5A05A-5B87-4DF8-BF4A-EB0E848BE0AE}">
      <dgm:prSet/>
      <dgm:spPr/>
      <dgm:t>
        <a:bodyPr/>
        <a:lstStyle/>
        <a:p>
          <a:pPr>
            <a:lnSpc>
              <a:spcPct val="100000"/>
            </a:lnSpc>
          </a:pPr>
          <a:r>
            <a:rPr lang="en-US" i="1" baseline="0"/>
            <a:t>INTRODUCTION OF POSSIBLE FACTORS </a:t>
          </a:r>
          <a:endParaRPr lang="en-US"/>
        </a:p>
      </dgm:t>
    </dgm:pt>
    <dgm:pt modelId="{1FB3BEE3-7265-4C90-A5FE-AFCC78610CDB}" type="parTrans" cxnId="{D233EEBE-C847-4FF2-9DD8-01FD6BB17FCA}">
      <dgm:prSet/>
      <dgm:spPr/>
      <dgm:t>
        <a:bodyPr/>
        <a:lstStyle/>
        <a:p>
          <a:endParaRPr lang="en-US"/>
        </a:p>
      </dgm:t>
    </dgm:pt>
    <dgm:pt modelId="{83911A9F-21D4-4163-BDA1-07A601B5C5A2}" type="sibTrans" cxnId="{D233EEBE-C847-4FF2-9DD8-01FD6BB17FCA}">
      <dgm:prSet/>
      <dgm:spPr/>
      <dgm:t>
        <a:bodyPr/>
        <a:lstStyle/>
        <a:p>
          <a:endParaRPr lang="en-US"/>
        </a:p>
      </dgm:t>
    </dgm:pt>
    <dgm:pt modelId="{D8F68D24-CC25-4456-9E15-A941C4DCBEA4}">
      <dgm:prSet/>
      <dgm:spPr/>
      <dgm:t>
        <a:bodyPr/>
        <a:lstStyle/>
        <a:p>
          <a:r>
            <a:rPr lang="en-US" baseline="0"/>
            <a:t>FEATURE ENGINEERING</a:t>
          </a:r>
          <a:endParaRPr lang="en-US"/>
        </a:p>
      </dgm:t>
    </dgm:pt>
    <dgm:pt modelId="{A814A769-5F1C-4799-B06D-8493C7749435}" type="parTrans" cxnId="{0671ABD5-5091-4221-9631-A8B99021414C}">
      <dgm:prSet/>
      <dgm:spPr/>
      <dgm:t>
        <a:bodyPr/>
        <a:lstStyle/>
        <a:p>
          <a:endParaRPr lang="en-US"/>
        </a:p>
      </dgm:t>
    </dgm:pt>
    <dgm:pt modelId="{DF59EDCD-B62C-4A58-BDD1-840E853A44DC}" type="sibTrans" cxnId="{0671ABD5-5091-4221-9631-A8B99021414C}">
      <dgm:prSet/>
      <dgm:spPr/>
      <dgm:t>
        <a:bodyPr/>
        <a:lstStyle/>
        <a:p>
          <a:endParaRPr lang="en-US"/>
        </a:p>
      </dgm:t>
    </dgm:pt>
    <dgm:pt modelId="{979C0507-78F1-4EA0-B28E-ABF58627D81F}">
      <dgm:prSet/>
      <dgm:spPr/>
      <dgm:t>
        <a:bodyPr/>
        <a:lstStyle/>
        <a:p>
          <a:pPr>
            <a:lnSpc>
              <a:spcPct val="100000"/>
            </a:lnSpc>
          </a:pPr>
          <a:r>
            <a:rPr lang="en-US" i="1" baseline="0"/>
            <a:t>ANALYTICAL METHODS AND CUSTOM FACTORS</a:t>
          </a:r>
          <a:endParaRPr lang="en-US"/>
        </a:p>
      </dgm:t>
    </dgm:pt>
    <dgm:pt modelId="{AFB5E098-7559-498E-80D5-673F3954BEFF}" type="parTrans" cxnId="{63496198-4B1D-4856-B32A-5F354CBF78E3}">
      <dgm:prSet/>
      <dgm:spPr/>
      <dgm:t>
        <a:bodyPr/>
        <a:lstStyle/>
        <a:p>
          <a:endParaRPr lang="en-US"/>
        </a:p>
      </dgm:t>
    </dgm:pt>
    <dgm:pt modelId="{233ECBAD-C89E-4AE5-94A1-9980D74FC0E8}" type="sibTrans" cxnId="{63496198-4B1D-4856-B32A-5F354CBF78E3}">
      <dgm:prSet/>
      <dgm:spPr/>
      <dgm:t>
        <a:bodyPr/>
        <a:lstStyle/>
        <a:p>
          <a:endParaRPr lang="en-US"/>
        </a:p>
      </dgm:t>
    </dgm:pt>
    <dgm:pt modelId="{99C5260A-2F3D-49A1-9FEC-CC53FFC28DF3}" type="pres">
      <dgm:prSet presAssocID="{CACC2F6B-DAEF-4681-B85F-CC46C33A9540}" presName="linear" presStyleCnt="0">
        <dgm:presLayoutVars>
          <dgm:dir/>
          <dgm:animLvl val="lvl"/>
          <dgm:resizeHandles val="exact"/>
        </dgm:presLayoutVars>
      </dgm:prSet>
      <dgm:spPr/>
    </dgm:pt>
    <dgm:pt modelId="{B7123988-2C83-4E90-9B97-7158DA10AD86}" type="pres">
      <dgm:prSet presAssocID="{8BEBE1D5-6D48-4180-90F3-C1D5DEEFD440}" presName="parentLin" presStyleCnt="0"/>
      <dgm:spPr/>
    </dgm:pt>
    <dgm:pt modelId="{5EF5C251-FFBA-4DAF-B7B6-3A04A100188E}" type="pres">
      <dgm:prSet presAssocID="{8BEBE1D5-6D48-4180-90F3-C1D5DEEFD440}" presName="parentLeftMargin" presStyleLbl="node1" presStyleIdx="0" presStyleCnt="3"/>
      <dgm:spPr/>
    </dgm:pt>
    <dgm:pt modelId="{BA1AE752-B7A8-462F-B1AC-A4F1DE0D13DB}" type="pres">
      <dgm:prSet presAssocID="{8BEBE1D5-6D48-4180-90F3-C1D5DEEFD440}" presName="parentText" presStyleLbl="node1" presStyleIdx="0" presStyleCnt="3">
        <dgm:presLayoutVars>
          <dgm:chMax val="0"/>
          <dgm:bulletEnabled val="1"/>
        </dgm:presLayoutVars>
      </dgm:prSet>
      <dgm:spPr/>
    </dgm:pt>
    <dgm:pt modelId="{CD7D1249-C46E-4EA8-880D-AB0EDDC0F008}" type="pres">
      <dgm:prSet presAssocID="{8BEBE1D5-6D48-4180-90F3-C1D5DEEFD440}" presName="negativeSpace" presStyleCnt="0"/>
      <dgm:spPr/>
    </dgm:pt>
    <dgm:pt modelId="{43BAF755-79CE-4B6A-B082-3D94D0DFF638}" type="pres">
      <dgm:prSet presAssocID="{8BEBE1D5-6D48-4180-90F3-C1D5DEEFD440}" presName="childText" presStyleLbl="conFgAcc1" presStyleIdx="0" presStyleCnt="3">
        <dgm:presLayoutVars>
          <dgm:bulletEnabled val="1"/>
        </dgm:presLayoutVars>
      </dgm:prSet>
      <dgm:spPr/>
    </dgm:pt>
    <dgm:pt modelId="{AC8A174C-CA21-4FA4-8063-8B248E95EA6D}" type="pres">
      <dgm:prSet presAssocID="{86EE2351-C869-4FC6-900D-103C4E335860}" presName="spaceBetweenRectangles" presStyleCnt="0"/>
      <dgm:spPr/>
    </dgm:pt>
    <dgm:pt modelId="{9137E749-EC36-4578-A4D6-95AFBC2C4AF6}" type="pres">
      <dgm:prSet presAssocID="{46C49D2D-1D01-4566-AB41-6CF616268BC3}" presName="parentLin" presStyleCnt="0"/>
      <dgm:spPr/>
    </dgm:pt>
    <dgm:pt modelId="{9FED216F-4BD4-472E-9FE1-F5D3B9003F7E}" type="pres">
      <dgm:prSet presAssocID="{46C49D2D-1D01-4566-AB41-6CF616268BC3}" presName="parentLeftMargin" presStyleLbl="node1" presStyleIdx="0" presStyleCnt="3"/>
      <dgm:spPr/>
    </dgm:pt>
    <dgm:pt modelId="{826557D8-F55C-4590-A57E-7EDC2AF4C8CB}" type="pres">
      <dgm:prSet presAssocID="{46C49D2D-1D01-4566-AB41-6CF616268BC3}" presName="parentText" presStyleLbl="node1" presStyleIdx="1" presStyleCnt="3">
        <dgm:presLayoutVars>
          <dgm:chMax val="0"/>
          <dgm:bulletEnabled val="1"/>
        </dgm:presLayoutVars>
      </dgm:prSet>
      <dgm:spPr/>
    </dgm:pt>
    <dgm:pt modelId="{AB50C64A-1C7E-4AE7-A2DF-808EF8B92B07}" type="pres">
      <dgm:prSet presAssocID="{46C49D2D-1D01-4566-AB41-6CF616268BC3}" presName="negativeSpace" presStyleCnt="0"/>
      <dgm:spPr/>
    </dgm:pt>
    <dgm:pt modelId="{94C10119-02A7-4687-8E9E-C03FADE88E80}" type="pres">
      <dgm:prSet presAssocID="{46C49D2D-1D01-4566-AB41-6CF616268BC3}" presName="childText" presStyleLbl="conFgAcc1" presStyleIdx="1" presStyleCnt="3">
        <dgm:presLayoutVars>
          <dgm:bulletEnabled val="1"/>
        </dgm:presLayoutVars>
      </dgm:prSet>
      <dgm:spPr/>
    </dgm:pt>
    <dgm:pt modelId="{53723475-4501-423A-8CC0-DD1CEB6E179F}" type="pres">
      <dgm:prSet presAssocID="{F5EB6BFC-DDD6-4ADE-9841-0C5BDBAC352E}" presName="spaceBetweenRectangles" presStyleCnt="0"/>
      <dgm:spPr/>
    </dgm:pt>
    <dgm:pt modelId="{5976BEA8-FA63-4317-9CD6-5F30C586EFD5}" type="pres">
      <dgm:prSet presAssocID="{D8F68D24-CC25-4456-9E15-A941C4DCBEA4}" presName="parentLin" presStyleCnt="0"/>
      <dgm:spPr/>
    </dgm:pt>
    <dgm:pt modelId="{C201C695-9BA9-43AB-80B7-876200C801BB}" type="pres">
      <dgm:prSet presAssocID="{D8F68D24-CC25-4456-9E15-A941C4DCBEA4}" presName="parentLeftMargin" presStyleLbl="node1" presStyleIdx="1" presStyleCnt="3"/>
      <dgm:spPr/>
    </dgm:pt>
    <dgm:pt modelId="{A1F8FCA4-04E2-4D11-B1AE-1D67917E6B4F}" type="pres">
      <dgm:prSet presAssocID="{D8F68D24-CC25-4456-9E15-A941C4DCBEA4}" presName="parentText" presStyleLbl="node1" presStyleIdx="2" presStyleCnt="3">
        <dgm:presLayoutVars>
          <dgm:chMax val="0"/>
          <dgm:bulletEnabled val="1"/>
        </dgm:presLayoutVars>
      </dgm:prSet>
      <dgm:spPr/>
    </dgm:pt>
    <dgm:pt modelId="{78034E43-0173-432C-9391-A2BBC05035DE}" type="pres">
      <dgm:prSet presAssocID="{D8F68D24-CC25-4456-9E15-A941C4DCBEA4}" presName="negativeSpace" presStyleCnt="0"/>
      <dgm:spPr/>
    </dgm:pt>
    <dgm:pt modelId="{3D7C6135-5880-42F0-99B7-D88237DBD1F2}" type="pres">
      <dgm:prSet presAssocID="{D8F68D24-CC25-4456-9E15-A941C4DCBEA4}" presName="childText" presStyleLbl="conFgAcc1" presStyleIdx="2" presStyleCnt="3">
        <dgm:presLayoutVars>
          <dgm:bulletEnabled val="1"/>
        </dgm:presLayoutVars>
      </dgm:prSet>
      <dgm:spPr/>
    </dgm:pt>
  </dgm:ptLst>
  <dgm:cxnLst>
    <dgm:cxn modelId="{12DD0B0F-A537-4C37-A558-EF116C432955}" type="presOf" srcId="{D8F68D24-CC25-4456-9E15-A941C4DCBEA4}" destId="{C201C695-9BA9-43AB-80B7-876200C801BB}" srcOrd="0" destOrd="0" presId="urn:microsoft.com/office/officeart/2005/8/layout/list1"/>
    <dgm:cxn modelId="{E044EE2A-C680-4703-90FE-B22096716853}" type="presOf" srcId="{44B5A05A-5B87-4DF8-BF4A-EB0E848BE0AE}" destId="{94C10119-02A7-4687-8E9E-C03FADE88E80}" srcOrd="0" destOrd="0" presId="urn:microsoft.com/office/officeart/2005/8/layout/list1"/>
    <dgm:cxn modelId="{5ED76264-2691-4303-B3DD-C986AA639E85}" type="presOf" srcId="{46C49D2D-1D01-4566-AB41-6CF616268BC3}" destId="{826557D8-F55C-4590-A57E-7EDC2AF4C8CB}" srcOrd="1" destOrd="0" presId="urn:microsoft.com/office/officeart/2005/8/layout/list1"/>
    <dgm:cxn modelId="{CCA2E245-CDDF-4BA0-968D-4E2B21784776}" srcId="{CACC2F6B-DAEF-4681-B85F-CC46C33A9540}" destId="{8BEBE1D5-6D48-4180-90F3-C1D5DEEFD440}" srcOrd="0" destOrd="0" parTransId="{7691F7F5-9A78-4078-BC58-8725DD48C94B}" sibTransId="{86EE2351-C869-4FC6-900D-103C4E335860}"/>
    <dgm:cxn modelId="{F7E6D76A-B824-4466-855E-90BEDBC98EB9}" type="presOf" srcId="{D8F68D24-CC25-4456-9E15-A941C4DCBEA4}" destId="{A1F8FCA4-04E2-4D11-B1AE-1D67917E6B4F}" srcOrd="1" destOrd="0" presId="urn:microsoft.com/office/officeart/2005/8/layout/list1"/>
    <dgm:cxn modelId="{4C49C14B-93D2-4C94-8149-E2DBF81D2F7A}" srcId="{8BEBE1D5-6D48-4180-90F3-C1D5DEEFD440}" destId="{570DBECF-C96A-414D-92FA-BC861F972068}" srcOrd="0" destOrd="0" parTransId="{867A6C7B-A351-4580-B559-B2B297792A64}" sibTransId="{EB3A8878-0A0B-4722-93CD-B1BCCF660030}"/>
    <dgm:cxn modelId="{63496198-4B1D-4856-B32A-5F354CBF78E3}" srcId="{D8F68D24-CC25-4456-9E15-A941C4DCBEA4}" destId="{979C0507-78F1-4EA0-B28E-ABF58627D81F}" srcOrd="0" destOrd="0" parTransId="{AFB5E098-7559-498E-80D5-673F3954BEFF}" sibTransId="{233ECBAD-C89E-4AE5-94A1-9980D74FC0E8}"/>
    <dgm:cxn modelId="{615124B2-AD73-4BB5-BC03-FF08057AFD24}" type="presOf" srcId="{8BEBE1D5-6D48-4180-90F3-C1D5DEEFD440}" destId="{5EF5C251-FFBA-4DAF-B7B6-3A04A100188E}" srcOrd="0" destOrd="0" presId="urn:microsoft.com/office/officeart/2005/8/layout/list1"/>
    <dgm:cxn modelId="{7DEEA7B6-96EE-480A-A22C-FC668EFE4BFA}" type="presOf" srcId="{570DBECF-C96A-414D-92FA-BC861F972068}" destId="{43BAF755-79CE-4B6A-B082-3D94D0DFF638}" srcOrd="0" destOrd="0" presId="urn:microsoft.com/office/officeart/2005/8/layout/list1"/>
    <dgm:cxn modelId="{352575BC-55A2-4509-BA26-7F9408020778}" type="presOf" srcId="{46C49D2D-1D01-4566-AB41-6CF616268BC3}" destId="{9FED216F-4BD4-472E-9FE1-F5D3B9003F7E}" srcOrd="0" destOrd="0" presId="urn:microsoft.com/office/officeart/2005/8/layout/list1"/>
    <dgm:cxn modelId="{D233EEBE-C847-4FF2-9DD8-01FD6BB17FCA}" srcId="{46C49D2D-1D01-4566-AB41-6CF616268BC3}" destId="{44B5A05A-5B87-4DF8-BF4A-EB0E848BE0AE}" srcOrd="0" destOrd="0" parTransId="{1FB3BEE3-7265-4C90-A5FE-AFCC78610CDB}" sibTransId="{83911A9F-21D4-4163-BDA1-07A601B5C5A2}"/>
    <dgm:cxn modelId="{631119C6-E4A7-407B-8C40-25FE23F9816F}" type="presOf" srcId="{8BEBE1D5-6D48-4180-90F3-C1D5DEEFD440}" destId="{BA1AE752-B7A8-462F-B1AC-A4F1DE0D13DB}" srcOrd="1" destOrd="0" presId="urn:microsoft.com/office/officeart/2005/8/layout/list1"/>
    <dgm:cxn modelId="{6B0065C7-A8A7-41C4-8136-C50A140334AC}" type="presOf" srcId="{979C0507-78F1-4EA0-B28E-ABF58627D81F}" destId="{3D7C6135-5880-42F0-99B7-D88237DBD1F2}" srcOrd="0" destOrd="0" presId="urn:microsoft.com/office/officeart/2005/8/layout/list1"/>
    <dgm:cxn modelId="{0671ABD5-5091-4221-9631-A8B99021414C}" srcId="{CACC2F6B-DAEF-4681-B85F-CC46C33A9540}" destId="{D8F68D24-CC25-4456-9E15-A941C4DCBEA4}" srcOrd="2" destOrd="0" parTransId="{A814A769-5F1C-4799-B06D-8493C7749435}" sibTransId="{DF59EDCD-B62C-4A58-BDD1-840E853A44DC}"/>
    <dgm:cxn modelId="{016C94F1-EE9F-42AE-A653-290DE9FE98BF}" type="presOf" srcId="{CACC2F6B-DAEF-4681-B85F-CC46C33A9540}" destId="{99C5260A-2F3D-49A1-9FEC-CC53FFC28DF3}" srcOrd="0" destOrd="0" presId="urn:microsoft.com/office/officeart/2005/8/layout/list1"/>
    <dgm:cxn modelId="{9C4DF5F1-397C-4F4E-B5C2-8144EFEE8E80}" srcId="{CACC2F6B-DAEF-4681-B85F-CC46C33A9540}" destId="{46C49D2D-1D01-4566-AB41-6CF616268BC3}" srcOrd="1" destOrd="0" parTransId="{E087D8E1-0CFF-440E-85AB-B87299767660}" sibTransId="{F5EB6BFC-DDD6-4ADE-9841-0C5BDBAC352E}"/>
    <dgm:cxn modelId="{82501026-E67D-4970-9E5E-E6D30DBEC348}" type="presParOf" srcId="{99C5260A-2F3D-49A1-9FEC-CC53FFC28DF3}" destId="{B7123988-2C83-4E90-9B97-7158DA10AD86}" srcOrd="0" destOrd="0" presId="urn:microsoft.com/office/officeart/2005/8/layout/list1"/>
    <dgm:cxn modelId="{70736A5C-BBE9-4C87-AE50-4702C5A4A887}" type="presParOf" srcId="{B7123988-2C83-4E90-9B97-7158DA10AD86}" destId="{5EF5C251-FFBA-4DAF-B7B6-3A04A100188E}" srcOrd="0" destOrd="0" presId="urn:microsoft.com/office/officeart/2005/8/layout/list1"/>
    <dgm:cxn modelId="{BA52A9E4-5AD1-455B-8BDB-B0CED5593076}" type="presParOf" srcId="{B7123988-2C83-4E90-9B97-7158DA10AD86}" destId="{BA1AE752-B7A8-462F-B1AC-A4F1DE0D13DB}" srcOrd="1" destOrd="0" presId="urn:microsoft.com/office/officeart/2005/8/layout/list1"/>
    <dgm:cxn modelId="{88AE758B-B2BF-4C9D-BA9A-BC700A105294}" type="presParOf" srcId="{99C5260A-2F3D-49A1-9FEC-CC53FFC28DF3}" destId="{CD7D1249-C46E-4EA8-880D-AB0EDDC0F008}" srcOrd="1" destOrd="0" presId="urn:microsoft.com/office/officeart/2005/8/layout/list1"/>
    <dgm:cxn modelId="{D9266EB8-AEAD-4254-94BC-2E70C1D9D937}" type="presParOf" srcId="{99C5260A-2F3D-49A1-9FEC-CC53FFC28DF3}" destId="{43BAF755-79CE-4B6A-B082-3D94D0DFF638}" srcOrd="2" destOrd="0" presId="urn:microsoft.com/office/officeart/2005/8/layout/list1"/>
    <dgm:cxn modelId="{FA5786D6-5777-4402-B85B-2CE520E17F9B}" type="presParOf" srcId="{99C5260A-2F3D-49A1-9FEC-CC53FFC28DF3}" destId="{AC8A174C-CA21-4FA4-8063-8B248E95EA6D}" srcOrd="3" destOrd="0" presId="urn:microsoft.com/office/officeart/2005/8/layout/list1"/>
    <dgm:cxn modelId="{E7C9CDB1-9B89-4D2F-A8C8-258A485F3697}" type="presParOf" srcId="{99C5260A-2F3D-49A1-9FEC-CC53FFC28DF3}" destId="{9137E749-EC36-4578-A4D6-95AFBC2C4AF6}" srcOrd="4" destOrd="0" presId="urn:microsoft.com/office/officeart/2005/8/layout/list1"/>
    <dgm:cxn modelId="{43B9A828-617A-4829-BF5D-9080BF5C136E}" type="presParOf" srcId="{9137E749-EC36-4578-A4D6-95AFBC2C4AF6}" destId="{9FED216F-4BD4-472E-9FE1-F5D3B9003F7E}" srcOrd="0" destOrd="0" presId="urn:microsoft.com/office/officeart/2005/8/layout/list1"/>
    <dgm:cxn modelId="{DDE65176-65E2-44C5-B08C-CDA77C455C00}" type="presParOf" srcId="{9137E749-EC36-4578-A4D6-95AFBC2C4AF6}" destId="{826557D8-F55C-4590-A57E-7EDC2AF4C8CB}" srcOrd="1" destOrd="0" presId="urn:microsoft.com/office/officeart/2005/8/layout/list1"/>
    <dgm:cxn modelId="{CDD8B702-59A1-486B-A3B4-AF96B02842D4}" type="presParOf" srcId="{99C5260A-2F3D-49A1-9FEC-CC53FFC28DF3}" destId="{AB50C64A-1C7E-4AE7-A2DF-808EF8B92B07}" srcOrd="5" destOrd="0" presId="urn:microsoft.com/office/officeart/2005/8/layout/list1"/>
    <dgm:cxn modelId="{94C3C2F2-72B3-4DE2-AD98-779FA8F0687E}" type="presParOf" srcId="{99C5260A-2F3D-49A1-9FEC-CC53FFC28DF3}" destId="{94C10119-02A7-4687-8E9E-C03FADE88E80}" srcOrd="6" destOrd="0" presId="urn:microsoft.com/office/officeart/2005/8/layout/list1"/>
    <dgm:cxn modelId="{0ADBDB52-0182-4C86-9AA5-79CD4080DEAE}" type="presParOf" srcId="{99C5260A-2F3D-49A1-9FEC-CC53FFC28DF3}" destId="{53723475-4501-423A-8CC0-DD1CEB6E179F}" srcOrd="7" destOrd="0" presId="urn:microsoft.com/office/officeart/2005/8/layout/list1"/>
    <dgm:cxn modelId="{03FB6768-DF0A-467D-996D-4D8D7296B415}" type="presParOf" srcId="{99C5260A-2F3D-49A1-9FEC-CC53FFC28DF3}" destId="{5976BEA8-FA63-4317-9CD6-5F30C586EFD5}" srcOrd="8" destOrd="0" presId="urn:microsoft.com/office/officeart/2005/8/layout/list1"/>
    <dgm:cxn modelId="{36538431-9F84-4EF4-AE10-3E4DE7289A70}" type="presParOf" srcId="{5976BEA8-FA63-4317-9CD6-5F30C586EFD5}" destId="{C201C695-9BA9-43AB-80B7-876200C801BB}" srcOrd="0" destOrd="0" presId="urn:microsoft.com/office/officeart/2005/8/layout/list1"/>
    <dgm:cxn modelId="{7C76F67D-331D-4CC2-9DB7-56A5FACB8AE2}" type="presParOf" srcId="{5976BEA8-FA63-4317-9CD6-5F30C586EFD5}" destId="{A1F8FCA4-04E2-4D11-B1AE-1D67917E6B4F}" srcOrd="1" destOrd="0" presId="urn:microsoft.com/office/officeart/2005/8/layout/list1"/>
    <dgm:cxn modelId="{161FFA82-9961-48B2-8DCE-A72F9B50AB2D}" type="presParOf" srcId="{99C5260A-2F3D-49A1-9FEC-CC53FFC28DF3}" destId="{78034E43-0173-432C-9391-A2BBC05035DE}" srcOrd="9" destOrd="0" presId="urn:microsoft.com/office/officeart/2005/8/layout/list1"/>
    <dgm:cxn modelId="{82BF867C-3EC0-41C0-9252-1173B0B27BEB}" type="presParOf" srcId="{99C5260A-2F3D-49A1-9FEC-CC53FFC28DF3}" destId="{3D7C6135-5880-42F0-99B7-D88237DBD1F2}"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082ED-BFAB-4F65-8E3D-2B190087CA89}">
      <dsp:nvSpPr>
        <dsp:cNvPr id="0" name=""/>
        <dsp:cNvSpPr/>
      </dsp:nvSpPr>
      <dsp:spPr>
        <a:xfrm>
          <a:off x="915389" y="632537"/>
          <a:ext cx="1248817" cy="124881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457BD55-D18D-4A5D-BCDC-9B795634E60C}">
      <dsp:nvSpPr>
        <dsp:cNvPr id="0" name=""/>
        <dsp:cNvSpPr/>
      </dsp:nvSpPr>
      <dsp:spPr>
        <a:xfrm>
          <a:off x="326271" y="2228862"/>
          <a:ext cx="201894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BOOZE ‘R’ US RFP</a:t>
          </a:r>
        </a:p>
      </dsp:txBody>
      <dsp:txXfrm>
        <a:off x="326271" y="2228862"/>
        <a:ext cx="2018940" cy="720000"/>
      </dsp:txXfrm>
    </dsp:sp>
    <dsp:sp modelId="{E7ACBDA7-E565-414A-AB24-6E6B51DF6310}">
      <dsp:nvSpPr>
        <dsp:cNvPr id="0" name=""/>
        <dsp:cNvSpPr/>
      </dsp:nvSpPr>
      <dsp:spPr>
        <a:xfrm>
          <a:off x="4176191" y="632537"/>
          <a:ext cx="1248817" cy="124881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513B01-3374-439D-B2B2-3F01F009DA58}">
      <dsp:nvSpPr>
        <dsp:cNvPr id="0" name=""/>
        <dsp:cNvSpPr/>
      </dsp:nvSpPr>
      <dsp:spPr>
        <a:xfrm>
          <a:off x="3413024" y="2228862"/>
          <a:ext cx="27751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ANALYSIS OBJECTIVES</a:t>
          </a:r>
        </a:p>
      </dsp:txBody>
      <dsp:txXfrm>
        <a:off x="3413024" y="2228862"/>
        <a:ext cx="2775150" cy="720000"/>
      </dsp:txXfrm>
    </dsp:sp>
    <dsp:sp modelId="{D85FA2C0-1136-45AF-BFDE-3EB3EBA6CCDA}">
      <dsp:nvSpPr>
        <dsp:cNvPr id="0" name=""/>
        <dsp:cNvSpPr/>
      </dsp:nvSpPr>
      <dsp:spPr>
        <a:xfrm>
          <a:off x="7436992" y="632537"/>
          <a:ext cx="1248817" cy="124881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B913EF5-1B2B-4C4D-B88E-40F3346D70DA}">
      <dsp:nvSpPr>
        <dsp:cNvPr id="0" name=""/>
        <dsp:cNvSpPr/>
      </dsp:nvSpPr>
      <dsp:spPr>
        <a:xfrm>
          <a:off x="6673826" y="2228862"/>
          <a:ext cx="27751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DATA COMMUNICATION</a:t>
          </a:r>
        </a:p>
      </dsp:txBody>
      <dsp:txXfrm>
        <a:off x="6673826" y="2228862"/>
        <a:ext cx="2775150" cy="720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BAF755-79CE-4B6A-B082-3D94D0DFF638}">
      <dsp:nvSpPr>
        <dsp:cNvPr id="0" name=""/>
        <dsp:cNvSpPr/>
      </dsp:nvSpPr>
      <dsp:spPr>
        <a:xfrm>
          <a:off x="0" y="380095"/>
          <a:ext cx="6506304" cy="202860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479044" rIns="504961" bIns="163576" numCol="1" spcCol="1270" anchor="t" anchorCtr="0">
          <a:noAutofit/>
        </a:bodyPr>
        <a:lstStyle/>
        <a:p>
          <a:pPr marL="228600" lvl="1" indent="-228600" algn="l" defTabSz="1022350">
            <a:lnSpc>
              <a:spcPct val="100000"/>
            </a:lnSpc>
            <a:spcBef>
              <a:spcPct val="0"/>
            </a:spcBef>
            <a:spcAft>
              <a:spcPct val="15000"/>
            </a:spcAft>
            <a:buChar char="•"/>
          </a:pPr>
          <a:r>
            <a:rPr lang="en-US" sz="2300" i="1" kern="1200" baseline="0"/>
            <a:t>CASE STUDY: CASEY’S GENERAL STORE, 2017-2020</a:t>
          </a:r>
          <a:endParaRPr lang="en-US" sz="2300" kern="1200"/>
        </a:p>
        <a:p>
          <a:pPr marL="228600" lvl="1" indent="-228600" algn="l" defTabSz="1022350">
            <a:lnSpc>
              <a:spcPct val="100000"/>
            </a:lnSpc>
            <a:spcBef>
              <a:spcPct val="0"/>
            </a:spcBef>
            <a:spcAft>
              <a:spcPct val="15000"/>
            </a:spcAft>
            <a:buChar char="•"/>
          </a:pPr>
          <a:r>
            <a:rPr lang="en-US" sz="2300" i="1" kern="1200"/>
            <a:t>ESTIMATE SALES WITH STORE PURCHASES</a:t>
          </a:r>
        </a:p>
      </dsp:txBody>
      <dsp:txXfrm>
        <a:off x="0" y="380095"/>
        <a:ext cx="6506304" cy="2028600"/>
      </dsp:txXfrm>
    </dsp:sp>
    <dsp:sp modelId="{BA1AE752-B7A8-462F-B1AC-A4F1DE0D13DB}">
      <dsp:nvSpPr>
        <dsp:cNvPr id="0" name=""/>
        <dsp:cNvSpPr/>
      </dsp:nvSpPr>
      <dsp:spPr>
        <a:xfrm>
          <a:off x="325315" y="40615"/>
          <a:ext cx="5561575" cy="6789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022350">
            <a:lnSpc>
              <a:spcPct val="90000"/>
            </a:lnSpc>
            <a:spcBef>
              <a:spcPct val="0"/>
            </a:spcBef>
            <a:spcAft>
              <a:spcPct val="35000"/>
            </a:spcAft>
            <a:buNone/>
          </a:pPr>
          <a:r>
            <a:rPr lang="en-US" sz="2300" kern="1200"/>
            <a:t>IOWA LIQUOR SALES API</a:t>
          </a:r>
        </a:p>
      </dsp:txBody>
      <dsp:txXfrm>
        <a:off x="358459" y="73759"/>
        <a:ext cx="5495287" cy="612672"/>
      </dsp:txXfrm>
    </dsp:sp>
    <dsp:sp modelId="{94C10119-02A7-4687-8E9E-C03FADE88E80}">
      <dsp:nvSpPr>
        <dsp:cNvPr id="0" name=""/>
        <dsp:cNvSpPr/>
      </dsp:nvSpPr>
      <dsp:spPr>
        <a:xfrm>
          <a:off x="0" y="2872375"/>
          <a:ext cx="6506304" cy="978075"/>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479044" rIns="504961" bIns="163576" numCol="1" spcCol="1270" anchor="t" anchorCtr="0">
          <a:noAutofit/>
        </a:bodyPr>
        <a:lstStyle/>
        <a:p>
          <a:pPr marL="228600" lvl="1" indent="-228600" algn="l" defTabSz="1022350">
            <a:lnSpc>
              <a:spcPct val="100000"/>
            </a:lnSpc>
            <a:spcBef>
              <a:spcPct val="0"/>
            </a:spcBef>
            <a:spcAft>
              <a:spcPct val="15000"/>
            </a:spcAft>
            <a:buChar char="•"/>
          </a:pPr>
          <a:r>
            <a:rPr lang="en-US" sz="2300" i="1" kern="1200" baseline="0"/>
            <a:t>IDENTIFYING POSSIBLE SALES FACTORS</a:t>
          </a:r>
          <a:endParaRPr lang="en-US" sz="2300" kern="1200"/>
        </a:p>
      </dsp:txBody>
      <dsp:txXfrm>
        <a:off x="0" y="2872375"/>
        <a:ext cx="6506304" cy="978075"/>
      </dsp:txXfrm>
    </dsp:sp>
    <dsp:sp modelId="{826557D8-F55C-4590-A57E-7EDC2AF4C8CB}">
      <dsp:nvSpPr>
        <dsp:cNvPr id="0" name=""/>
        <dsp:cNvSpPr/>
      </dsp:nvSpPr>
      <dsp:spPr>
        <a:xfrm>
          <a:off x="325315" y="2532895"/>
          <a:ext cx="5561575" cy="6789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022350">
            <a:lnSpc>
              <a:spcPct val="90000"/>
            </a:lnSpc>
            <a:spcBef>
              <a:spcPct val="0"/>
            </a:spcBef>
            <a:spcAft>
              <a:spcPct val="35000"/>
            </a:spcAft>
            <a:buNone/>
          </a:pPr>
          <a:r>
            <a:rPr lang="en-US" sz="2300" kern="1200"/>
            <a:t>LIQUOR TYPE, SIZE, COST, TIME PERIOD</a:t>
          </a:r>
        </a:p>
      </dsp:txBody>
      <dsp:txXfrm>
        <a:off x="358459" y="2566039"/>
        <a:ext cx="5495287" cy="612672"/>
      </dsp:txXfrm>
    </dsp:sp>
    <dsp:sp modelId="{3D7C6135-5880-42F0-99B7-D88237DBD1F2}">
      <dsp:nvSpPr>
        <dsp:cNvPr id="0" name=""/>
        <dsp:cNvSpPr/>
      </dsp:nvSpPr>
      <dsp:spPr>
        <a:xfrm>
          <a:off x="0" y="4314130"/>
          <a:ext cx="6506304" cy="1340325"/>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479044" rIns="504961" bIns="163576" numCol="1" spcCol="1270" anchor="t" anchorCtr="0">
          <a:noAutofit/>
        </a:bodyPr>
        <a:lstStyle/>
        <a:p>
          <a:pPr marL="228600" lvl="1" indent="-228600" algn="l" defTabSz="1022350" rtl="0">
            <a:lnSpc>
              <a:spcPct val="100000"/>
            </a:lnSpc>
            <a:spcBef>
              <a:spcPct val="0"/>
            </a:spcBef>
            <a:spcAft>
              <a:spcPct val="15000"/>
            </a:spcAft>
            <a:buChar char="•"/>
          </a:pPr>
          <a:r>
            <a:rPr lang="en-US" sz="2300" i="1" kern="1200">
              <a:latin typeface="Franklin Gothic Book" panose="020B0503020102020204"/>
            </a:rPr>
            <a:t>STOREFRONT-MONTH LEVEL OBSERVATION</a:t>
          </a:r>
          <a:endParaRPr lang="en-US" sz="2300" kern="1200"/>
        </a:p>
      </dsp:txBody>
      <dsp:txXfrm>
        <a:off x="0" y="4314130"/>
        <a:ext cx="6506304" cy="1340325"/>
      </dsp:txXfrm>
    </dsp:sp>
    <dsp:sp modelId="{A1F8FCA4-04E2-4D11-B1AE-1D67917E6B4F}">
      <dsp:nvSpPr>
        <dsp:cNvPr id="0" name=""/>
        <dsp:cNvSpPr/>
      </dsp:nvSpPr>
      <dsp:spPr>
        <a:xfrm>
          <a:off x="325315" y="3974650"/>
          <a:ext cx="5561575" cy="67896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022350" rtl="0">
            <a:lnSpc>
              <a:spcPct val="90000"/>
            </a:lnSpc>
            <a:spcBef>
              <a:spcPct val="0"/>
            </a:spcBef>
            <a:spcAft>
              <a:spcPct val="35000"/>
            </a:spcAft>
            <a:buNone/>
          </a:pPr>
          <a:r>
            <a:rPr lang="en-US" sz="2300" kern="1200" baseline="0">
              <a:latin typeface="Franklin Gothic Book" panose="020B0503020102020204"/>
            </a:rPr>
            <a:t>DATA AGGREGATION</a:t>
          </a:r>
          <a:endParaRPr lang="en-US" sz="2300" kern="1200"/>
        </a:p>
      </dsp:txBody>
      <dsp:txXfrm>
        <a:off x="358459" y="4007794"/>
        <a:ext cx="5495287" cy="6126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082ED-BFAB-4F65-8E3D-2B190087CA89}">
      <dsp:nvSpPr>
        <dsp:cNvPr id="0" name=""/>
        <dsp:cNvSpPr/>
      </dsp:nvSpPr>
      <dsp:spPr>
        <a:xfrm>
          <a:off x="915389" y="632537"/>
          <a:ext cx="1248817" cy="1248817"/>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457BD55-D18D-4A5D-BCDC-9B795634E60C}">
      <dsp:nvSpPr>
        <dsp:cNvPr id="0" name=""/>
        <dsp:cNvSpPr/>
      </dsp:nvSpPr>
      <dsp:spPr>
        <a:xfrm>
          <a:off x="152223" y="2228862"/>
          <a:ext cx="27751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D.E.A.D MISSION</a:t>
          </a:r>
        </a:p>
      </dsp:txBody>
      <dsp:txXfrm>
        <a:off x="152223" y="2228862"/>
        <a:ext cx="2775150" cy="720000"/>
      </dsp:txXfrm>
    </dsp:sp>
    <dsp:sp modelId="{E7ACBDA7-E565-414A-AB24-6E6B51DF6310}">
      <dsp:nvSpPr>
        <dsp:cNvPr id="0" name=""/>
        <dsp:cNvSpPr/>
      </dsp:nvSpPr>
      <dsp:spPr>
        <a:xfrm>
          <a:off x="4176191" y="632537"/>
          <a:ext cx="1248817" cy="124881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2513B01-3374-439D-B2B2-3F01F009DA58}">
      <dsp:nvSpPr>
        <dsp:cNvPr id="0" name=""/>
        <dsp:cNvSpPr/>
      </dsp:nvSpPr>
      <dsp:spPr>
        <a:xfrm>
          <a:off x="3413024" y="2228862"/>
          <a:ext cx="27751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ANALYSIS OBJECTIVES</a:t>
          </a:r>
        </a:p>
      </dsp:txBody>
      <dsp:txXfrm>
        <a:off x="3413024" y="2228862"/>
        <a:ext cx="2775150" cy="720000"/>
      </dsp:txXfrm>
    </dsp:sp>
    <dsp:sp modelId="{D85FA2C0-1136-45AF-BFDE-3EB3EBA6CCDA}">
      <dsp:nvSpPr>
        <dsp:cNvPr id="0" name=""/>
        <dsp:cNvSpPr/>
      </dsp:nvSpPr>
      <dsp:spPr>
        <a:xfrm>
          <a:off x="7436992" y="632537"/>
          <a:ext cx="1248817" cy="124881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B913EF5-1B2B-4C4D-B88E-40F3346D70DA}">
      <dsp:nvSpPr>
        <dsp:cNvPr id="0" name=""/>
        <dsp:cNvSpPr/>
      </dsp:nvSpPr>
      <dsp:spPr>
        <a:xfrm>
          <a:off x="6673826" y="2228862"/>
          <a:ext cx="27751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111250">
            <a:lnSpc>
              <a:spcPct val="100000"/>
            </a:lnSpc>
            <a:spcBef>
              <a:spcPct val="0"/>
            </a:spcBef>
            <a:spcAft>
              <a:spcPct val="35000"/>
            </a:spcAft>
            <a:buNone/>
          </a:pPr>
          <a:r>
            <a:rPr lang="en-US" sz="2500" kern="1200"/>
            <a:t>DATA COMMUNICATION</a:t>
          </a:r>
        </a:p>
      </dsp:txBody>
      <dsp:txXfrm>
        <a:off x="6673826" y="2228862"/>
        <a:ext cx="2775150" cy="7200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BAF755-79CE-4B6A-B082-3D94D0DFF638}">
      <dsp:nvSpPr>
        <dsp:cNvPr id="0" name=""/>
        <dsp:cNvSpPr/>
      </dsp:nvSpPr>
      <dsp:spPr>
        <a:xfrm>
          <a:off x="0" y="388664"/>
          <a:ext cx="6506304" cy="11056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541528" rIns="504961" bIns="184912" numCol="1" spcCol="1270" anchor="t" anchorCtr="0">
          <a:noAutofit/>
        </a:bodyPr>
        <a:lstStyle/>
        <a:p>
          <a:pPr marL="228600" lvl="1" indent="-228600" algn="l" defTabSz="1155700">
            <a:lnSpc>
              <a:spcPct val="100000"/>
            </a:lnSpc>
            <a:spcBef>
              <a:spcPct val="0"/>
            </a:spcBef>
            <a:spcAft>
              <a:spcPct val="15000"/>
            </a:spcAft>
            <a:buChar char="•"/>
          </a:pPr>
          <a:r>
            <a:rPr lang="en-US" sz="2600" i="1" kern="1200" baseline="0"/>
            <a:t>RANDOM SAMPLING AND QUERIES </a:t>
          </a:r>
          <a:endParaRPr lang="en-US" sz="2600" kern="1200"/>
        </a:p>
      </dsp:txBody>
      <dsp:txXfrm>
        <a:off x="0" y="388664"/>
        <a:ext cx="6506304" cy="1105650"/>
      </dsp:txXfrm>
    </dsp:sp>
    <dsp:sp modelId="{BA1AE752-B7A8-462F-B1AC-A4F1DE0D13DB}">
      <dsp:nvSpPr>
        <dsp:cNvPr id="0" name=""/>
        <dsp:cNvSpPr/>
      </dsp:nvSpPr>
      <dsp:spPr>
        <a:xfrm>
          <a:off x="325315" y="4904"/>
          <a:ext cx="4554412" cy="76752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155700">
            <a:lnSpc>
              <a:spcPct val="90000"/>
            </a:lnSpc>
            <a:spcBef>
              <a:spcPct val="0"/>
            </a:spcBef>
            <a:spcAft>
              <a:spcPct val="35000"/>
            </a:spcAft>
            <a:buNone/>
          </a:pPr>
          <a:r>
            <a:rPr lang="en-US" sz="2600" kern="1200"/>
            <a:t>IOWA LIQUOR SALES API</a:t>
          </a:r>
        </a:p>
      </dsp:txBody>
      <dsp:txXfrm>
        <a:off x="362782" y="42371"/>
        <a:ext cx="4479478" cy="692586"/>
      </dsp:txXfrm>
    </dsp:sp>
    <dsp:sp modelId="{94C10119-02A7-4687-8E9E-C03FADE88E80}">
      <dsp:nvSpPr>
        <dsp:cNvPr id="0" name=""/>
        <dsp:cNvSpPr/>
      </dsp:nvSpPr>
      <dsp:spPr>
        <a:xfrm>
          <a:off x="0" y="2018474"/>
          <a:ext cx="6506304" cy="15151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541528" rIns="504961" bIns="184912" numCol="1" spcCol="1270" anchor="t" anchorCtr="0">
          <a:noAutofit/>
        </a:bodyPr>
        <a:lstStyle/>
        <a:p>
          <a:pPr marL="228600" lvl="1" indent="-228600" algn="l" defTabSz="1155700">
            <a:lnSpc>
              <a:spcPct val="100000"/>
            </a:lnSpc>
            <a:spcBef>
              <a:spcPct val="0"/>
            </a:spcBef>
            <a:spcAft>
              <a:spcPct val="15000"/>
            </a:spcAft>
            <a:buChar char="•"/>
          </a:pPr>
          <a:r>
            <a:rPr lang="en-US" sz="2600" i="1" kern="1200" baseline="0"/>
            <a:t>INTRODUCTION OF POSSIBLE FACTORS </a:t>
          </a:r>
          <a:endParaRPr lang="en-US" sz="2600" kern="1200"/>
        </a:p>
      </dsp:txBody>
      <dsp:txXfrm>
        <a:off x="0" y="2018474"/>
        <a:ext cx="6506304" cy="1515150"/>
      </dsp:txXfrm>
    </dsp:sp>
    <dsp:sp modelId="{826557D8-F55C-4590-A57E-7EDC2AF4C8CB}">
      <dsp:nvSpPr>
        <dsp:cNvPr id="0" name=""/>
        <dsp:cNvSpPr/>
      </dsp:nvSpPr>
      <dsp:spPr>
        <a:xfrm>
          <a:off x="325315" y="1634714"/>
          <a:ext cx="4554412" cy="76752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155700">
            <a:lnSpc>
              <a:spcPct val="90000"/>
            </a:lnSpc>
            <a:spcBef>
              <a:spcPct val="0"/>
            </a:spcBef>
            <a:spcAft>
              <a:spcPct val="35000"/>
            </a:spcAft>
            <a:buNone/>
          </a:pPr>
          <a:r>
            <a:rPr lang="en-US" sz="2600" kern="1200" baseline="0"/>
            <a:t>HOLIDAYS AND IOWA COLLEGES</a:t>
          </a:r>
          <a:endParaRPr lang="en-US" sz="2600" kern="1200"/>
        </a:p>
      </dsp:txBody>
      <dsp:txXfrm>
        <a:off x="362782" y="1672181"/>
        <a:ext cx="4479478" cy="692586"/>
      </dsp:txXfrm>
    </dsp:sp>
    <dsp:sp modelId="{3D7C6135-5880-42F0-99B7-D88237DBD1F2}">
      <dsp:nvSpPr>
        <dsp:cNvPr id="0" name=""/>
        <dsp:cNvSpPr/>
      </dsp:nvSpPr>
      <dsp:spPr>
        <a:xfrm>
          <a:off x="0" y="4057785"/>
          <a:ext cx="6506304" cy="1515150"/>
        </a:xfrm>
        <a:prstGeom prst="rect">
          <a:avLst/>
        </a:prstGeom>
        <a:solidFill>
          <a:schemeClr val="lt2">
            <a:alpha val="90000"/>
            <a:hueOff val="0"/>
            <a:satOff val="0"/>
            <a:lumOff val="0"/>
            <a:alphaOff val="0"/>
          </a:schemeClr>
        </a:solidFill>
        <a:ln w="34925" cap="flat" cmpd="sng" algn="in">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04961" tIns="541528" rIns="504961" bIns="184912" numCol="1" spcCol="1270" anchor="t" anchorCtr="0">
          <a:noAutofit/>
        </a:bodyPr>
        <a:lstStyle/>
        <a:p>
          <a:pPr marL="228600" lvl="1" indent="-228600" algn="l" defTabSz="1155700">
            <a:lnSpc>
              <a:spcPct val="100000"/>
            </a:lnSpc>
            <a:spcBef>
              <a:spcPct val="0"/>
            </a:spcBef>
            <a:spcAft>
              <a:spcPct val="15000"/>
            </a:spcAft>
            <a:buChar char="•"/>
          </a:pPr>
          <a:r>
            <a:rPr lang="en-US" sz="2600" i="1" kern="1200" baseline="0"/>
            <a:t>ANALYTICAL METHODS AND CUSTOM FACTORS</a:t>
          </a:r>
          <a:endParaRPr lang="en-US" sz="2600" kern="1200"/>
        </a:p>
      </dsp:txBody>
      <dsp:txXfrm>
        <a:off x="0" y="4057785"/>
        <a:ext cx="6506304" cy="1515150"/>
      </dsp:txXfrm>
    </dsp:sp>
    <dsp:sp modelId="{A1F8FCA4-04E2-4D11-B1AE-1D67917E6B4F}">
      <dsp:nvSpPr>
        <dsp:cNvPr id="0" name=""/>
        <dsp:cNvSpPr/>
      </dsp:nvSpPr>
      <dsp:spPr>
        <a:xfrm>
          <a:off x="325315" y="3674025"/>
          <a:ext cx="4554412" cy="767520"/>
        </a:xfrm>
        <a:prstGeom prst="roundRect">
          <a:avLst/>
        </a:prstGeom>
        <a:solidFill>
          <a:schemeClr val="dk2">
            <a:hueOff val="0"/>
            <a:satOff val="0"/>
            <a:lumOff val="0"/>
            <a:alphaOff val="0"/>
          </a:schemeClr>
        </a:solidFill>
        <a:ln w="34925" cap="flat" cmpd="sng" algn="in">
          <a:solidFill>
            <a:schemeClr val="l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2146" tIns="0" rIns="172146" bIns="0" numCol="1" spcCol="1270" anchor="ctr" anchorCtr="0">
          <a:noAutofit/>
        </a:bodyPr>
        <a:lstStyle/>
        <a:p>
          <a:pPr marL="0" lvl="0" indent="0" algn="l" defTabSz="1155700">
            <a:lnSpc>
              <a:spcPct val="90000"/>
            </a:lnSpc>
            <a:spcBef>
              <a:spcPct val="0"/>
            </a:spcBef>
            <a:spcAft>
              <a:spcPct val="35000"/>
            </a:spcAft>
            <a:buNone/>
          </a:pPr>
          <a:r>
            <a:rPr lang="en-US" sz="2600" kern="1200" baseline="0"/>
            <a:t>FEATURE ENGINEERING</a:t>
          </a:r>
          <a:endParaRPr lang="en-US" sz="2600" kern="1200"/>
        </a:p>
      </dsp:txBody>
      <dsp:txXfrm>
        <a:off x="362782" y="3711492"/>
        <a:ext cx="4479478" cy="692586"/>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2.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Intro – Martin – 45sec</a:t>
            </a:r>
          </a:p>
          <a:p>
            <a:r>
              <a:rPr lang="en-US"/>
              <a:t>Project Scope – Matteo – 45sec</a:t>
            </a:r>
            <a:endParaRPr lang="en-US">
              <a:cs typeface="Calibri"/>
            </a:endParaRPr>
          </a:p>
          <a:p>
            <a:r>
              <a:rPr lang="en-US"/>
              <a:t>Model Fitting – Erik – 45sec</a:t>
            </a:r>
            <a:endParaRPr lang="en-US">
              <a:cs typeface="Calibri"/>
            </a:endParaRPr>
          </a:p>
          <a:p>
            <a:r>
              <a:rPr lang="en-US"/>
              <a:t>Key Findings – Martin – 30sec</a:t>
            </a:r>
            <a:endParaRPr lang="en-US">
              <a:cs typeface="Calibri"/>
            </a:endParaRPr>
          </a:p>
          <a:p>
            <a:r>
              <a:rPr lang="en-US"/>
              <a:t>Conclusion – Matteo – 15-30sec</a:t>
            </a:r>
            <a:endParaRPr lang="en-US">
              <a:cs typeface="Calibri"/>
            </a:endParaRPr>
          </a:p>
          <a:p>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1</a:t>
            </a:fld>
            <a:endParaRPr lang="en-US"/>
          </a:p>
        </p:txBody>
      </p:sp>
    </p:spTree>
    <p:extLst>
      <p:ext uri="{BB962C8B-B14F-4D97-AF65-F5344CB8AC3E}">
        <p14:creationId xmlns:p14="http://schemas.microsoft.com/office/powerpoint/2010/main" val="411130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ANDREW</a:t>
            </a:r>
          </a:p>
          <a:p>
            <a:r>
              <a:rPr lang="en-US">
                <a:cs typeface="Calibri"/>
              </a:rPr>
              <a:t>Graph:</a:t>
            </a:r>
          </a:p>
          <a:p>
            <a:r>
              <a:rPr lang="en-US">
                <a:cs typeface="Calibri"/>
              </a:rPr>
              <a:t> - Size of rectangles indicates the power of the factor – how much this factor influences the amount of liters bought by the store (ignoring whether they caused an increase or decrease)</a:t>
            </a:r>
          </a:p>
          <a:p>
            <a:r>
              <a:rPr lang="en-US">
                <a:cs typeface="Calibri"/>
              </a:rPr>
              <a:t>Interpretations:</a:t>
            </a:r>
          </a:p>
          <a:p>
            <a:r>
              <a:rPr lang="en-US">
                <a:cs typeface="Calibri"/>
              </a:rPr>
              <a:t> - When buying liquor, stores tend to buy larger quantities of vodka and rum and lower quantities of brandy</a:t>
            </a:r>
          </a:p>
          <a:p>
            <a:r>
              <a:rPr lang="en-US">
                <a:cs typeface="Calibri"/>
              </a:rPr>
              <a:t> - Stores tend to buy more alcohol around holidays</a:t>
            </a:r>
          </a:p>
          <a:p>
            <a:r>
              <a:rPr lang="en-US">
                <a:cs typeface="Calibri"/>
              </a:rPr>
              <a:t> - Stores tend to buy less expensive alcohol --&gt; stores sell more cheap than expensive alcohol</a:t>
            </a:r>
          </a:p>
        </p:txBody>
      </p:sp>
      <p:sp>
        <p:nvSpPr>
          <p:cNvPr id="4" name="Slide Number Placeholder 3"/>
          <p:cNvSpPr>
            <a:spLocks noGrp="1"/>
          </p:cNvSpPr>
          <p:nvPr>
            <p:ph type="sldNum" sz="quarter" idx="5"/>
          </p:nvPr>
        </p:nvSpPr>
        <p:spPr/>
        <p:txBody>
          <a:bodyPr/>
          <a:lstStyle/>
          <a:p>
            <a:fld id="{3733D7A2-C585-48BF-BF8C-C21FDC051F77}" type="slidenum">
              <a:rPr lang="en-US" smtClean="0"/>
              <a:t>11</a:t>
            </a:fld>
            <a:endParaRPr lang="en-US"/>
          </a:p>
        </p:txBody>
      </p:sp>
    </p:spTree>
    <p:extLst>
      <p:ext uri="{BB962C8B-B14F-4D97-AF65-F5344CB8AC3E}">
        <p14:creationId xmlns:p14="http://schemas.microsoft.com/office/powerpoint/2010/main" val="3066256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BELLA</a:t>
            </a:r>
          </a:p>
        </p:txBody>
      </p:sp>
      <p:sp>
        <p:nvSpPr>
          <p:cNvPr id="4" name="Slide Number Placeholder 3"/>
          <p:cNvSpPr>
            <a:spLocks noGrp="1"/>
          </p:cNvSpPr>
          <p:nvPr>
            <p:ph type="sldNum" sz="quarter" idx="5"/>
          </p:nvPr>
        </p:nvSpPr>
        <p:spPr/>
        <p:txBody>
          <a:bodyPr/>
          <a:lstStyle/>
          <a:p>
            <a:fld id="{3733D7A2-C585-48BF-BF8C-C21FDC051F77}" type="slidenum">
              <a:rPr lang="en-US" smtClean="0"/>
              <a:t>12</a:t>
            </a:fld>
            <a:endParaRPr lang="en-US"/>
          </a:p>
        </p:txBody>
      </p:sp>
    </p:spTree>
    <p:extLst>
      <p:ext uri="{BB962C8B-B14F-4D97-AF65-F5344CB8AC3E}">
        <p14:creationId xmlns:p14="http://schemas.microsoft.com/office/powerpoint/2010/main" val="16930760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200" b="0" i="0" u="none" strike="noStrike">
                <a:solidFill>
                  <a:srgbClr val="CACACA"/>
                </a:solidFill>
                <a:effectLst/>
                <a:latin typeface="Average"/>
              </a:rPr>
              <a:t>Booze ‘R’ Us requested a model that can predict future sales for growth purposes</a:t>
            </a:r>
          </a:p>
          <a:p>
            <a:pPr rtl="0" fontAlgn="base">
              <a:spcBef>
                <a:spcPts val="0"/>
              </a:spcBef>
              <a:spcAft>
                <a:spcPts val="1200"/>
              </a:spcAft>
              <a:buFont typeface="Arial" panose="020B0604020202020204" pitchFamily="34" charset="0"/>
              <a:buChar char="•"/>
            </a:pPr>
            <a:r>
              <a:rPr lang="en-US" sz="1200" b="0" i="0" u="none" strike="noStrike">
                <a:solidFill>
                  <a:srgbClr val="CACACA"/>
                </a:solidFill>
                <a:effectLst/>
                <a:latin typeface="Average"/>
              </a:rPr>
              <a:t>Analysis objectives: We propose a linear regression model as it is a simple yet powerful statistical model for understanding relationships. We want to produce a model that predicts future sales accurately</a:t>
            </a:r>
          </a:p>
          <a:p>
            <a:pPr rtl="0" fontAlgn="base">
              <a:spcBef>
                <a:spcPts val="0"/>
              </a:spcBef>
              <a:spcAft>
                <a:spcPts val="0"/>
              </a:spcAft>
              <a:buFont typeface="Arial" panose="020B0604020202020204" pitchFamily="34" charset="0"/>
              <a:buChar char="•"/>
            </a:pPr>
            <a:r>
              <a:rPr lang="en-US" sz="1200" b="0" i="0" u="none" strike="noStrike">
                <a:solidFill>
                  <a:srgbClr val="CACACA"/>
                </a:solidFill>
                <a:effectLst/>
                <a:latin typeface="Average"/>
              </a:rPr>
              <a:t>Data Communication: Using a business case </a:t>
            </a:r>
            <a:r>
              <a:rPr lang="en-US">
                <a:solidFill>
                  <a:srgbClr val="CACACA"/>
                </a:solidFill>
                <a:latin typeface="Average"/>
              </a:rPr>
              <a:t>study</a:t>
            </a:r>
            <a:r>
              <a:rPr lang="en-US" sz="1200" b="0" i="0" u="none" strike="noStrike">
                <a:solidFill>
                  <a:srgbClr val="CACACA"/>
                </a:solidFill>
                <a:effectLst/>
                <a:latin typeface="Average"/>
              </a:rPr>
              <a:t>, we’ve produced a model that balances prediction and providing granular insights into what drives sales growth. The following is an example of what our modeling program</a:t>
            </a:r>
            <a:r>
              <a:rPr lang="en-US">
                <a:solidFill>
                  <a:srgbClr val="CACACA"/>
                </a:solidFill>
                <a:latin typeface="Average"/>
              </a:rPr>
              <a:t>.</a:t>
            </a:r>
            <a:endParaRPr lang="en-US" sz="1200" b="0" i="0" u="none" strike="noStrike">
              <a:solidFill>
                <a:srgbClr val="CACACA"/>
              </a:solidFill>
              <a:effectLst/>
              <a:latin typeface="Average"/>
            </a:endParaRPr>
          </a:p>
          <a:p>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2</a:t>
            </a:fld>
            <a:endParaRPr lang="en-US"/>
          </a:p>
        </p:txBody>
      </p:sp>
    </p:spTree>
    <p:extLst>
      <p:ext uri="{BB962C8B-B14F-4D97-AF65-F5344CB8AC3E}">
        <p14:creationId xmlns:p14="http://schemas.microsoft.com/office/powerpoint/2010/main" val="1898458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spcBef>
                <a:spcPts val="0"/>
              </a:spcBef>
              <a:spcAft>
                <a:spcPts val="0"/>
              </a:spcAft>
              <a:buFont typeface="Arial" panose="020B0604020202020204" pitchFamily="34" charset="0"/>
              <a:buChar char="•"/>
            </a:pPr>
            <a:r>
              <a:rPr lang="en-US" sz="1200" b="0" i="0" u="none" strike="noStrike">
                <a:solidFill>
                  <a:srgbClr val="CACACA"/>
                </a:solidFill>
                <a:effectLst/>
                <a:latin typeface="Average"/>
              </a:rPr>
              <a:t>We got our data from API and singled out “Casey’s General Store” 2017-2020 as it matches Booze ‘R’ Us business model</a:t>
            </a:r>
          </a:p>
          <a:p>
            <a:pPr rtl="0" fontAlgn="base">
              <a:spcBef>
                <a:spcPts val="0"/>
              </a:spcBef>
              <a:spcAft>
                <a:spcPts val="0"/>
              </a:spcAft>
              <a:buFont typeface="Arial" panose="020B0604020202020204" pitchFamily="34" charset="0"/>
              <a:buChar char="•"/>
            </a:pPr>
            <a:r>
              <a:rPr lang="en-US" sz="1200" b="0" i="0" u="none" strike="noStrike">
                <a:solidFill>
                  <a:srgbClr val="CACACA"/>
                </a:solidFill>
                <a:effectLst/>
                <a:latin typeface="Average"/>
              </a:rPr>
              <a:t>We looked at variables: </a:t>
            </a:r>
            <a:r>
              <a:rPr lang="en-US" sz="1200" b="0" i="0" u="none" strike="noStrike">
                <a:solidFill>
                  <a:srgbClr val="0000FF"/>
                </a:solidFill>
                <a:effectLst/>
                <a:latin typeface="Courier New" panose="02070309020205020404" pitchFamily="49" charset="0"/>
              </a:rPr>
              <a:t>-</a:t>
            </a:r>
            <a:r>
              <a:rPr lang="en-US" sz="1200" b="0" i="0" u="none" strike="noStrike">
                <a:solidFill>
                  <a:srgbClr val="CACACA"/>
                </a:solidFill>
                <a:effectLst/>
                <a:latin typeface="Average"/>
              </a:rPr>
              <a:t>Month, Year, Full Packs Sold, Single Bottles Sold, Bottle Size Category, Bottle Price Category, Alcohol Category</a:t>
            </a:r>
          </a:p>
          <a:p>
            <a:pPr rtl="0" fontAlgn="base">
              <a:spcBef>
                <a:spcPts val="0"/>
              </a:spcBef>
              <a:spcAft>
                <a:spcPts val="1200"/>
              </a:spcAft>
              <a:buFont typeface="Arial" panose="020B0604020202020204" pitchFamily="34" charset="0"/>
              <a:buChar char="•"/>
            </a:pPr>
            <a:r>
              <a:rPr lang="en-US" sz="1200" b="0" i="0" u="none" strike="noStrike">
                <a:solidFill>
                  <a:srgbClr val="CACACA"/>
                </a:solidFill>
                <a:effectLst/>
                <a:latin typeface="Average"/>
              </a:rPr>
              <a:t>Feature Engineering: We will categorize liquors into small and large sizes. Similarly, we will categorize the sale price per bottle into three categories: cheap, average price, and expensive. Also, categorizing each alcohol into specific categories: Vodka, Tequila, and etc.</a:t>
            </a:r>
          </a:p>
          <a:p>
            <a:pPr rtl="0" fontAlgn="base">
              <a:spcBef>
                <a:spcPts val="0"/>
              </a:spcBef>
              <a:spcAft>
                <a:spcPts val="0"/>
              </a:spcAft>
              <a:buFont typeface="Arial" panose="020B0604020202020204" pitchFamily="34" charset="0"/>
              <a:buChar char="•"/>
            </a:pPr>
            <a:r>
              <a:rPr lang="en-US" sz="1200" b="0" i="0" u="none" strike="noStrike">
                <a:solidFill>
                  <a:srgbClr val="CACACA"/>
                </a:solidFill>
                <a:effectLst/>
                <a:latin typeface="Average"/>
              </a:rPr>
              <a:t>We aggregated the data so each observation is identified by a month, year, and store front</a:t>
            </a:r>
          </a:p>
          <a:p>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3</a:t>
            </a:fld>
            <a:endParaRPr lang="en-US"/>
          </a:p>
        </p:txBody>
      </p:sp>
    </p:spTree>
    <p:extLst>
      <p:ext uri="{BB962C8B-B14F-4D97-AF65-F5344CB8AC3E}">
        <p14:creationId xmlns:p14="http://schemas.microsoft.com/office/powerpoint/2010/main" val="2126192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1200"/>
              </a:spcAft>
            </a:pPr>
            <a:r>
              <a:rPr lang="en-US" sz="1800" b="0" i="0" u="none" strike="noStrike">
                <a:solidFill>
                  <a:srgbClr val="CACACA"/>
                </a:solidFill>
                <a:effectLst/>
                <a:latin typeface="Average"/>
              </a:rPr>
              <a:t>Model Choice: Linear regression model with penalization term</a:t>
            </a:r>
            <a:endParaRPr lang="en-US" b="0">
              <a:effectLst/>
            </a:endParaRPr>
          </a:p>
          <a:p>
            <a:pPr rtl="0">
              <a:spcBef>
                <a:spcPts val="0"/>
              </a:spcBef>
              <a:spcAft>
                <a:spcPts val="1200"/>
              </a:spcAft>
            </a:pPr>
            <a:r>
              <a:rPr lang="en-US" sz="1800" b="0" i="0" u="none" strike="noStrike">
                <a:solidFill>
                  <a:srgbClr val="CACACA"/>
                </a:solidFill>
                <a:effectLst/>
                <a:latin typeface="Average"/>
              </a:rPr>
              <a:t>Combinations of variables regarding period and volume of bottles sold by size, cost, and  </a:t>
            </a:r>
            <a:endParaRPr lang="en-US" b="0">
              <a:effectLst/>
            </a:endParaRPr>
          </a:p>
          <a:p>
            <a:pPr rtl="0">
              <a:spcBef>
                <a:spcPts val="0"/>
              </a:spcBef>
              <a:spcAft>
                <a:spcPts val="1200"/>
              </a:spcAft>
            </a:pPr>
            <a:r>
              <a:rPr lang="en-US" sz="1800" b="0" i="0" u="none" strike="noStrike">
                <a:solidFill>
                  <a:srgbClr val="CACACA"/>
                </a:solidFill>
                <a:effectLst/>
                <a:latin typeface="Average"/>
              </a:rPr>
              <a:t>To evaluate our models we used a rigorous validation process that generates multiple versions of the same model and averages their score.</a:t>
            </a:r>
            <a:endParaRPr lang="en-US" b="0">
              <a:effectLst/>
            </a:endParaRPr>
          </a:p>
          <a:p>
            <a:br>
              <a:rPr lang="en-US"/>
            </a:br>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4</a:t>
            </a:fld>
            <a:endParaRPr lang="en-US"/>
          </a:p>
        </p:txBody>
      </p:sp>
    </p:spTree>
    <p:extLst>
      <p:ext uri="{BB962C8B-B14F-4D97-AF65-F5344CB8AC3E}">
        <p14:creationId xmlns:p14="http://schemas.microsoft.com/office/powerpoint/2010/main" val="3162337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spcBef>
                <a:spcPts val="0"/>
              </a:spcBef>
              <a:spcAft>
                <a:spcPts val="1200"/>
              </a:spcAft>
            </a:pPr>
            <a:r>
              <a:rPr lang="en-US" sz="1800" b="0" i="0" u="none" strike="noStrike">
                <a:solidFill>
                  <a:srgbClr val="CACACA"/>
                </a:solidFill>
                <a:effectLst/>
                <a:latin typeface="Average"/>
              </a:rPr>
              <a:t>- Omitted sale volume (such as bottles sold</a:t>
            </a:r>
          </a:p>
          <a:p>
            <a:pPr rtl="0">
              <a:spcBef>
                <a:spcPts val="0"/>
              </a:spcBef>
              <a:spcAft>
                <a:spcPts val="1200"/>
              </a:spcAft>
            </a:pPr>
            <a:r>
              <a:rPr lang="en-US" sz="1800" b="0" i="0" u="none" strike="noStrike">
                <a:solidFill>
                  <a:srgbClr val="CACACA"/>
                </a:solidFill>
                <a:effectLst/>
                <a:latin typeface="Average"/>
              </a:rPr>
              <a:t>Sale Growth Drivers</a:t>
            </a:r>
            <a:endParaRPr lang="en-US" b="0">
              <a:effectLst/>
            </a:endParaRPr>
          </a:p>
          <a:p>
            <a:pPr rtl="0">
              <a:spcBef>
                <a:spcPts val="0"/>
              </a:spcBef>
              <a:spcAft>
                <a:spcPts val="1200"/>
              </a:spcAft>
            </a:pPr>
            <a:r>
              <a:rPr lang="en-US" sz="1800" b="0" i="0" u="none" strike="noStrike">
                <a:solidFill>
                  <a:srgbClr val="E0E0E0"/>
                </a:solidFill>
                <a:effectLst/>
                <a:latin typeface="Average"/>
              </a:rPr>
              <a:t>- Number of expensive, mid price </a:t>
            </a:r>
            <a:endParaRPr lang="en-US" b="0">
              <a:effectLst/>
            </a:endParaRPr>
          </a:p>
          <a:p>
            <a:pPr rtl="0">
              <a:spcBef>
                <a:spcPts val="0"/>
              </a:spcBef>
              <a:spcAft>
                <a:spcPts val="0"/>
              </a:spcAft>
            </a:pPr>
            <a:r>
              <a:rPr lang="en-US" sz="1800" b="0" i="0" u="none" strike="noStrike">
                <a:solidFill>
                  <a:srgbClr val="E0E0E0"/>
                </a:solidFill>
                <a:effectLst/>
                <a:latin typeface="Average"/>
              </a:rPr>
              <a:t>- Number of small bottles sold</a:t>
            </a:r>
            <a:endParaRPr lang="en-US" b="0">
              <a:effectLst/>
            </a:endParaRPr>
          </a:p>
          <a:p>
            <a:pPr rtl="0">
              <a:spcBef>
                <a:spcPts val="0"/>
              </a:spcBef>
              <a:spcAft>
                <a:spcPts val="0"/>
              </a:spcAft>
            </a:pPr>
            <a:r>
              <a:rPr lang="en-US" sz="1800" b="0" i="0" u="none" strike="noStrike">
                <a:solidFill>
                  <a:srgbClr val="E0E0E0"/>
                </a:solidFill>
                <a:effectLst/>
                <a:latin typeface="Average"/>
              </a:rPr>
              <a:t>- Other alcohol bottles (Exotic not your typical), Vodka, Whiskey</a:t>
            </a:r>
            <a:endParaRPr lang="en-US" b="0">
              <a:effectLst/>
            </a:endParaRPr>
          </a:p>
          <a:p>
            <a:pPr rtl="0">
              <a:spcBef>
                <a:spcPts val="0"/>
              </a:spcBef>
              <a:spcAft>
                <a:spcPts val="0"/>
              </a:spcAft>
            </a:pPr>
            <a:r>
              <a:rPr lang="en-US" sz="1800" b="0" i="0" u="none" strike="noStrike">
                <a:solidFill>
                  <a:srgbClr val="9E9E9E"/>
                </a:solidFill>
                <a:effectLst/>
                <a:latin typeface="Average"/>
              </a:rPr>
              <a:t>Sale Growth Obstacles</a:t>
            </a:r>
            <a:endParaRPr lang="en-US" b="0">
              <a:effectLst/>
            </a:endParaRPr>
          </a:p>
          <a:p>
            <a:pPr rtl="0">
              <a:spcBef>
                <a:spcPts val="0"/>
              </a:spcBef>
              <a:spcAft>
                <a:spcPts val="1200"/>
              </a:spcAft>
            </a:pPr>
            <a:r>
              <a:rPr lang="en-US" sz="1800" b="0" i="0" u="none" strike="noStrike">
                <a:solidFill>
                  <a:srgbClr val="E0E0E0"/>
                </a:solidFill>
                <a:effectLst/>
                <a:latin typeface="Average"/>
              </a:rPr>
              <a:t>- Cheap bottles sold</a:t>
            </a:r>
            <a:endParaRPr lang="en-US" b="0">
              <a:effectLst/>
            </a:endParaRPr>
          </a:p>
          <a:p>
            <a:pPr rtl="0">
              <a:spcBef>
                <a:spcPts val="0"/>
              </a:spcBef>
              <a:spcAft>
                <a:spcPts val="0"/>
              </a:spcAft>
            </a:pPr>
            <a:r>
              <a:rPr lang="en-US" sz="1800" b="0" i="0" u="none" strike="noStrike">
                <a:solidFill>
                  <a:srgbClr val="E0E0E0"/>
                </a:solidFill>
                <a:effectLst/>
                <a:latin typeface="Average"/>
              </a:rPr>
              <a:t>And based on that model results we will see if you guys should expand your operations or not</a:t>
            </a:r>
            <a:endParaRPr lang="en-US" b="0">
              <a:effectLst/>
            </a:endParaRPr>
          </a:p>
          <a:p>
            <a:br>
              <a:rPr lang="en-US"/>
            </a:br>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5</a:t>
            </a:fld>
            <a:endParaRPr lang="en-US"/>
          </a:p>
        </p:txBody>
      </p:sp>
    </p:spTree>
    <p:extLst>
      <p:ext uri="{BB962C8B-B14F-4D97-AF65-F5344CB8AC3E}">
        <p14:creationId xmlns:p14="http://schemas.microsoft.com/office/powerpoint/2010/main" val="3894942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a:solidFill>
                  <a:srgbClr val="CACACA"/>
                </a:solidFill>
                <a:effectLst/>
                <a:latin typeface="Average"/>
              </a:rPr>
              <a:t>We have developed a predictive model that has exceptional predictive power and provides valuable insights into the precise drivers of sales growth.</a:t>
            </a:r>
          </a:p>
          <a:p>
            <a:r>
              <a:rPr lang="en-US" sz="1800" b="0" i="0" u="none" strike="noStrike">
                <a:solidFill>
                  <a:srgbClr val="CACACA"/>
                </a:solidFill>
                <a:effectLst/>
                <a:latin typeface="Average"/>
              </a:rPr>
              <a:t>We created this for Casey’s and we can create this for Booze R Us</a:t>
            </a:r>
          </a:p>
        </p:txBody>
      </p:sp>
      <p:sp>
        <p:nvSpPr>
          <p:cNvPr id="4" name="Slide Number Placeholder 3"/>
          <p:cNvSpPr>
            <a:spLocks noGrp="1"/>
          </p:cNvSpPr>
          <p:nvPr>
            <p:ph type="sldNum" sz="quarter" idx="5"/>
          </p:nvPr>
        </p:nvSpPr>
        <p:spPr/>
        <p:txBody>
          <a:bodyPr/>
          <a:lstStyle/>
          <a:p>
            <a:fld id="{3733D7A2-C585-48BF-BF8C-C21FDC051F77}" type="slidenum">
              <a:rPr lang="en-US" smtClean="0"/>
              <a:t>6</a:t>
            </a:fld>
            <a:endParaRPr lang="en-US"/>
          </a:p>
        </p:txBody>
      </p:sp>
    </p:spTree>
    <p:extLst>
      <p:ext uri="{BB962C8B-B14F-4D97-AF65-F5344CB8AC3E}">
        <p14:creationId xmlns:p14="http://schemas.microsoft.com/office/powerpoint/2010/main" val="2992834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457200" algn="just" rtl="0">
              <a:spcBef>
                <a:spcPts val="0"/>
              </a:spcBef>
              <a:spcAft>
                <a:spcPts val="0"/>
              </a:spcAft>
            </a:pPr>
            <a:r>
              <a:rPr lang="en-US"/>
              <a:t>BELLA – </a:t>
            </a:r>
            <a:br>
              <a:rPr lang="en-US"/>
            </a:br>
            <a:br>
              <a:rPr lang="en-US"/>
            </a:br>
            <a:r>
              <a:rPr lang="en-US" sz="1800" b="0" i="0" u="none" strike="noStrike">
                <a:solidFill>
                  <a:srgbClr val="000000"/>
                </a:solidFill>
                <a:effectLst/>
                <a:latin typeface="Times New Roman" panose="02020603050405020304" pitchFamily="18" charset="0"/>
              </a:rPr>
              <a:t>Drinking Excess Alcohol is Dangerous (DEAD)  is interested in the driving factors behind small and large alcohol purchases in Iowa. We propose a machine learning model fitting a multiple linear regression model to a random sample of past sales data. The model will fit sales data and predict the quantity of alcohol sold. The features of the final model will represent the most influential factors driving alcohol purchasing behavior. </a:t>
            </a:r>
            <a:endParaRPr lang="en-US" b="0">
              <a:effectLst/>
            </a:endParaRPr>
          </a:p>
          <a:p>
            <a:br>
              <a:rPr lang="en-US"/>
            </a:br>
            <a:endParaRPr lang="en-US"/>
          </a:p>
        </p:txBody>
      </p:sp>
      <p:sp>
        <p:nvSpPr>
          <p:cNvPr id="4" name="Slide Number Placeholder 3"/>
          <p:cNvSpPr>
            <a:spLocks noGrp="1"/>
          </p:cNvSpPr>
          <p:nvPr>
            <p:ph type="sldNum" sz="quarter" idx="5"/>
          </p:nvPr>
        </p:nvSpPr>
        <p:spPr/>
        <p:txBody>
          <a:bodyPr/>
          <a:lstStyle/>
          <a:p>
            <a:fld id="{3733D7A2-C585-48BF-BF8C-C21FDC051F77}" type="slidenum">
              <a:rPr lang="en-US" smtClean="0"/>
              <a:t>8</a:t>
            </a:fld>
            <a:endParaRPr lang="en-US"/>
          </a:p>
        </p:txBody>
      </p:sp>
    </p:spTree>
    <p:extLst>
      <p:ext uri="{BB962C8B-B14F-4D97-AF65-F5344CB8AC3E}">
        <p14:creationId xmlns:p14="http://schemas.microsoft.com/office/powerpoint/2010/main" val="1743473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ANDREW</a:t>
            </a:r>
          </a:p>
          <a:p>
            <a:r>
              <a:rPr lang="en-US">
                <a:cs typeface="Calibri"/>
              </a:rPr>
              <a:t>API:</a:t>
            </a:r>
          </a:p>
          <a:p>
            <a:r>
              <a:rPr lang="en-US">
                <a:cs typeface="Calibri"/>
              </a:rPr>
              <a:t> - Random sample of 100k store purchases of alcohol from 2022-2023</a:t>
            </a:r>
          </a:p>
          <a:p>
            <a:r>
              <a:rPr lang="en-US">
                <a:cs typeface="Calibri"/>
              </a:rPr>
              <a:t>Holiday &amp; Colleges:</a:t>
            </a:r>
          </a:p>
          <a:p>
            <a:r>
              <a:rPr lang="en-US">
                <a:cs typeface="Calibri"/>
              </a:rPr>
              <a:t> -</a:t>
            </a:r>
            <a:r>
              <a:rPr lang="en-US"/>
              <a:t> Collected past days of government-observed holidays as well as colleges in each city along with student enrollment </a:t>
            </a:r>
            <a:endParaRPr lang="en-US">
              <a:cs typeface="Calibri"/>
            </a:endParaRPr>
          </a:p>
          <a:p>
            <a:r>
              <a:rPr lang="en-US">
                <a:cs typeface="Calibri"/>
              </a:rPr>
              <a:t>Engineered Features:</a:t>
            </a:r>
          </a:p>
          <a:p>
            <a:r>
              <a:rPr lang="en-US"/>
              <a:t> - Categorization of general liquor types (e.g. </a:t>
            </a:r>
            <a:r>
              <a:rPr lang="en-US" err="1"/>
              <a:t>Vodaka</a:t>
            </a:r>
            <a:r>
              <a:rPr lang="en-US"/>
              <a:t>, Brandy, Rum)</a:t>
            </a:r>
            <a:endParaRPr lang="en-US">
              <a:cs typeface="Calibri"/>
            </a:endParaRPr>
          </a:p>
          <a:p>
            <a:r>
              <a:rPr lang="en-US">
                <a:cs typeface="Calibri"/>
              </a:rPr>
              <a:t> - Whether the store purchase was within 2 weeks prior to government-observed holidays</a:t>
            </a:r>
          </a:p>
          <a:p>
            <a:r>
              <a:rPr lang="en-US">
                <a:cs typeface="Calibri"/>
              </a:rPr>
              <a:t> - Count of colleges in city where store is located</a:t>
            </a:r>
            <a:endParaRPr lang="en-US"/>
          </a:p>
          <a:p>
            <a:r>
              <a:rPr lang="en-US">
                <a:cs typeface="Calibri"/>
              </a:rPr>
              <a:t> - Categorization of size of student population in city: Small, Med, Large</a:t>
            </a:r>
          </a:p>
          <a:p>
            <a:r>
              <a:rPr lang="en-US"/>
              <a:t> </a:t>
            </a:r>
            <a:endParaRPr lang="en-US">
              <a:cs typeface="Calibri"/>
            </a:endParaRPr>
          </a:p>
        </p:txBody>
      </p:sp>
      <p:sp>
        <p:nvSpPr>
          <p:cNvPr id="4" name="Slide Number Placeholder 3"/>
          <p:cNvSpPr>
            <a:spLocks noGrp="1"/>
          </p:cNvSpPr>
          <p:nvPr>
            <p:ph type="sldNum" sz="quarter" idx="5"/>
          </p:nvPr>
        </p:nvSpPr>
        <p:spPr/>
        <p:txBody>
          <a:bodyPr/>
          <a:lstStyle/>
          <a:p>
            <a:fld id="{3733D7A2-C585-48BF-BF8C-C21FDC051F77}" type="slidenum">
              <a:rPr lang="en-US" smtClean="0"/>
              <a:t>9</a:t>
            </a:fld>
            <a:endParaRPr lang="en-US"/>
          </a:p>
        </p:txBody>
      </p:sp>
    </p:spTree>
    <p:extLst>
      <p:ext uri="{BB962C8B-B14F-4D97-AF65-F5344CB8AC3E}">
        <p14:creationId xmlns:p14="http://schemas.microsoft.com/office/powerpoint/2010/main" val="38882289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BELLA </a:t>
            </a:r>
          </a:p>
        </p:txBody>
      </p:sp>
      <p:sp>
        <p:nvSpPr>
          <p:cNvPr id="4" name="Slide Number Placeholder 3"/>
          <p:cNvSpPr>
            <a:spLocks noGrp="1"/>
          </p:cNvSpPr>
          <p:nvPr>
            <p:ph type="sldNum" sz="quarter" idx="5"/>
          </p:nvPr>
        </p:nvSpPr>
        <p:spPr/>
        <p:txBody>
          <a:bodyPr/>
          <a:lstStyle/>
          <a:p>
            <a:fld id="{3733D7A2-C585-48BF-BF8C-C21FDC051F77}" type="slidenum">
              <a:rPr lang="en-US" smtClean="0"/>
              <a:t>10</a:t>
            </a:fld>
            <a:endParaRPr lang="en-US"/>
          </a:p>
        </p:txBody>
      </p:sp>
    </p:spTree>
    <p:extLst>
      <p:ext uri="{BB962C8B-B14F-4D97-AF65-F5344CB8AC3E}">
        <p14:creationId xmlns:p14="http://schemas.microsoft.com/office/powerpoint/2010/main" val="37064348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10/19/2023</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C80CA-06EA-4D97-A1EC-F2A229B592C4}"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A60CC4-6CA2-4A99-B83B-711E420D000E}"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B41ED8-AC2E-4560-8CC9-E6292DDF25B6}" type="datetime1">
              <a:rPr lang="en-US" smtClean="0"/>
              <a:t>10/19/2023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10/19/2023</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A4E9B6-2EC2-45E6-A437-DCC674AAC4AF}" type="datetime1">
              <a:rPr lang="en-US" smtClean="0"/>
              <a:t>10/19/2023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2D4FF3-940D-4DDE-86D8-82D5A8663636}" type="datetime1">
              <a:rPr lang="en-US" smtClean="0"/>
              <a:t>10/19/2023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955261-7117-41BB-BB79-8C1909625493}" type="datetime1">
              <a:rPr lang="en-US" smtClean="0"/>
              <a:t>10/19/2023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10/19/2023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10/19/2023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10/19/2023</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10/19/2023</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creativecommons.org/licenses/by-nc-nd/3.0/" TargetMode="External"/><Relationship Id="rId4" Type="http://schemas.openxmlformats.org/officeDocument/2006/relationships/hyperlink" Target="https://real-psychiatry.blogspot.com/2018/02/the-problem-of-drinking-spouse.html"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3"/>
          <a:srcRect t="9983"/>
          <a:stretch/>
        </p:blipFill>
        <p:spPr>
          <a:xfrm>
            <a:off x="20" y="10"/>
            <a:ext cx="12191980" cy="6857990"/>
          </a:xfrm>
          <a:prstGeom prst="rect">
            <a:avLst/>
          </a:prstGeom>
        </p:spPr>
      </p:pic>
      <p:sp>
        <p:nvSpPr>
          <p:cNvPr id="57" name="Rectangle 56">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txBody>
          <a:bodyPr/>
          <a:lstStyle/>
          <a:p>
            <a:endParaRPr lang="en-US"/>
          </a:p>
        </p:txBody>
      </p:sp>
      <p:sp>
        <p:nvSpPr>
          <p:cNvPr id="61"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txBody>
          <a:bodyPr/>
          <a:lstStyle/>
          <a:p>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915128" y="1788454"/>
            <a:ext cx="8361229" cy="2098226"/>
          </a:xfrm>
        </p:spPr>
        <p:txBody>
          <a:bodyPr>
            <a:normAutofit fontScale="90000"/>
          </a:bodyPr>
          <a:lstStyle/>
          <a:p>
            <a:r>
              <a:rPr lang="en-US" sz="6000">
                <a:solidFill>
                  <a:schemeClr val="bg2"/>
                </a:solidFill>
              </a:rPr>
              <a:t>Predicting Future Sales</a:t>
            </a:r>
            <a:br>
              <a:rPr lang="en-US" sz="4400">
                <a:solidFill>
                  <a:schemeClr val="bg2"/>
                </a:solidFill>
              </a:rPr>
            </a:br>
            <a:r>
              <a:rPr lang="en-US" sz="3200">
                <a:solidFill>
                  <a:schemeClr val="bg2"/>
                </a:solidFill>
              </a:rPr>
              <a:t>demystifying the qualities that drive </a:t>
            </a:r>
            <a:br>
              <a:rPr lang="en-US" sz="3200">
                <a:solidFill>
                  <a:schemeClr val="bg2"/>
                </a:solidFill>
              </a:rPr>
            </a:br>
            <a:r>
              <a:rPr lang="en-US" sz="3200">
                <a:solidFill>
                  <a:schemeClr val="bg2"/>
                </a:solidFill>
              </a:rPr>
              <a:t>booze ‘R’ US’s liquor sales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2679906" y="3956279"/>
            <a:ext cx="6831673" cy="1086237"/>
          </a:xfrm>
        </p:spPr>
        <p:txBody>
          <a:bodyPr>
            <a:normAutofit/>
          </a:bodyPr>
          <a:lstStyle/>
          <a:p>
            <a:pPr>
              <a:spcAft>
                <a:spcPts val="600"/>
              </a:spcAft>
            </a:pPr>
            <a:r>
              <a:rPr lang="en-US" sz="2000">
                <a:solidFill>
                  <a:schemeClr val="bg2"/>
                </a:solidFill>
              </a:rPr>
              <a:t>Martin Hsu, Andrew Kerr, Erik Luu, Matteo Shafer, and Isabella McCarty</a:t>
            </a:r>
          </a:p>
        </p:txBody>
      </p:sp>
    </p:spTree>
    <p:extLst>
      <p:ext uri="{BB962C8B-B14F-4D97-AF65-F5344CB8AC3E}">
        <p14:creationId xmlns:p14="http://schemas.microsoft.com/office/powerpoint/2010/main" val="3939807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C76506-8CD0-0D76-7547-E412A073310E}"/>
              </a:ext>
            </a:extLst>
          </p:cNvPr>
          <p:cNvSpPr>
            <a:spLocks noGrp="1"/>
          </p:cNvSpPr>
          <p:nvPr>
            <p:ph type="title"/>
          </p:nvPr>
        </p:nvSpPr>
        <p:spPr>
          <a:xfrm>
            <a:off x="8471424" y="1110882"/>
            <a:ext cx="3053039" cy="1060817"/>
          </a:xfrm>
        </p:spPr>
        <p:txBody>
          <a:bodyPr anchor="b">
            <a:normAutofit/>
          </a:bodyPr>
          <a:lstStyle/>
          <a:p>
            <a:r>
              <a:rPr lang="en-US" sz="2800"/>
              <a:t>PROJECT SCOPE</a:t>
            </a:r>
            <a:br>
              <a:rPr lang="en-US" sz="2800"/>
            </a:br>
            <a:r>
              <a:rPr lang="en-US" sz="2800"/>
              <a:t>-MODEL FITTING- </a:t>
            </a:r>
          </a:p>
        </p:txBody>
      </p:sp>
      <p:sp>
        <p:nvSpPr>
          <p:cNvPr id="3" name="Content Placeholder 2">
            <a:extLst>
              <a:ext uri="{FF2B5EF4-FFF2-40B4-BE49-F238E27FC236}">
                <a16:creationId xmlns:a16="http://schemas.microsoft.com/office/drawing/2014/main" id="{96B31784-F4AF-13F1-F56F-97A0DF461E20}"/>
              </a:ext>
            </a:extLst>
          </p:cNvPr>
          <p:cNvSpPr>
            <a:spLocks noGrp="1"/>
          </p:cNvSpPr>
          <p:nvPr>
            <p:ph idx="1"/>
          </p:nvPr>
        </p:nvSpPr>
        <p:spPr>
          <a:xfrm>
            <a:off x="8471423" y="2286000"/>
            <a:ext cx="3053039" cy="3931920"/>
          </a:xfrm>
        </p:spPr>
        <p:txBody>
          <a:bodyPr>
            <a:normAutofit/>
          </a:bodyPr>
          <a:lstStyle/>
          <a:p>
            <a:r>
              <a:rPr lang="en-US" sz="1600"/>
              <a:t>MODEL CHOICE: </a:t>
            </a:r>
            <a:br>
              <a:rPr lang="en-US" sz="1600"/>
            </a:br>
            <a:r>
              <a:rPr lang="en-US" sz="1600"/>
              <a:t>LINEAR REGRESSION MODEL WITH PENALIZATION TERM</a:t>
            </a:r>
            <a:br>
              <a:rPr lang="en-US" sz="1600"/>
            </a:br>
            <a:endParaRPr lang="en-US" sz="1600"/>
          </a:p>
          <a:p>
            <a:r>
              <a:rPr lang="en-US" sz="1600"/>
              <a:t>VARIOUS COMBINATIONS OF FEATURES TESTED IN THIS MODEL</a:t>
            </a:r>
            <a:br>
              <a:rPr lang="en-US" sz="1600"/>
            </a:br>
            <a:endParaRPr lang="en-US" sz="1600"/>
          </a:p>
          <a:p>
            <a:r>
              <a:rPr lang="en-US" sz="1600"/>
              <a:t>VALIDATION METRIC TO MAKE INTER-MODEL COMPARISONS</a:t>
            </a:r>
          </a:p>
          <a:p>
            <a:endParaRPr lang="en-US" sz="1600"/>
          </a:p>
        </p:txBody>
      </p:sp>
      <p:sp>
        <p:nvSpPr>
          <p:cNvPr id="10"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aphicFrame>
        <p:nvGraphicFramePr>
          <p:cNvPr id="4" name="Table 3">
            <a:extLst>
              <a:ext uri="{FF2B5EF4-FFF2-40B4-BE49-F238E27FC236}">
                <a16:creationId xmlns:a16="http://schemas.microsoft.com/office/drawing/2014/main" id="{D71158E9-A305-45B6-89A2-8A41D1EE3715}"/>
              </a:ext>
            </a:extLst>
          </p:cNvPr>
          <p:cNvGraphicFramePr>
            <a:graphicFrameLocks noGrp="1"/>
          </p:cNvGraphicFramePr>
          <p:nvPr>
            <p:extLst>
              <p:ext uri="{D42A27DB-BD31-4B8C-83A1-F6EECF244321}">
                <p14:modId xmlns:p14="http://schemas.microsoft.com/office/powerpoint/2010/main" val="281340359"/>
              </p:ext>
            </p:extLst>
          </p:nvPr>
        </p:nvGraphicFramePr>
        <p:xfrm>
          <a:off x="634275" y="904058"/>
          <a:ext cx="6900380" cy="5049888"/>
        </p:xfrm>
        <a:graphic>
          <a:graphicData uri="http://schemas.openxmlformats.org/drawingml/2006/table">
            <a:tbl>
              <a:tblPr firstRow="1" bandRow="1">
                <a:tableStyleId>{6E25E649-3F16-4E02-A733-19D2CDBF48F0}</a:tableStyleId>
              </a:tblPr>
              <a:tblGrid>
                <a:gridCol w="2030508">
                  <a:extLst>
                    <a:ext uri="{9D8B030D-6E8A-4147-A177-3AD203B41FA5}">
                      <a16:colId xmlns:a16="http://schemas.microsoft.com/office/drawing/2014/main" val="3760438822"/>
                    </a:ext>
                  </a:extLst>
                </a:gridCol>
                <a:gridCol w="4869872">
                  <a:extLst>
                    <a:ext uri="{9D8B030D-6E8A-4147-A177-3AD203B41FA5}">
                      <a16:colId xmlns:a16="http://schemas.microsoft.com/office/drawing/2014/main" val="2270437879"/>
                    </a:ext>
                  </a:extLst>
                </a:gridCol>
              </a:tblGrid>
              <a:tr h="841648">
                <a:tc>
                  <a:txBody>
                    <a:bodyPr/>
                    <a:lstStyle/>
                    <a:p>
                      <a:pPr algn="ctr"/>
                      <a:endParaRPr lang="en-US" sz="1500" b="1">
                        <a:solidFill>
                          <a:schemeClr val="tx1"/>
                        </a:solidFill>
                      </a:endParaRPr>
                    </a:p>
                    <a:p>
                      <a:pPr algn="ctr"/>
                      <a:r>
                        <a:rPr lang="en-US" sz="1500" b="1">
                          <a:solidFill>
                            <a:schemeClr val="tx1"/>
                          </a:solidFill>
                        </a:rPr>
                        <a:t>MODEL RANKING</a:t>
                      </a:r>
                    </a:p>
                    <a:p>
                      <a:pPr algn="ctr"/>
                      <a:endParaRPr lang="en-US" sz="1500">
                        <a:solidFill>
                          <a:schemeClr val="tx1"/>
                        </a:solidFill>
                      </a:endParaRPr>
                    </a:p>
                  </a:txBody>
                  <a:tcPr marL="122420" marR="122420" marT="61210" marB="61210">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noFill/>
                  </a:tcPr>
                </a:tc>
                <a:tc>
                  <a:txBody>
                    <a:bodyPr/>
                    <a:lstStyle/>
                    <a:p>
                      <a:pPr algn="ctr"/>
                      <a:endParaRPr lang="en-US" sz="1500">
                        <a:solidFill>
                          <a:schemeClr val="tx1"/>
                        </a:solidFill>
                      </a:endParaRPr>
                    </a:p>
                    <a:p>
                      <a:pPr algn="ctr"/>
                      <a:r>
                        <a:rPr lang="en-US" sz="1500">
                          <a:solidFill>
                            <a:schemeClr val="tx1"/>
                          </a:solidFill>
                        </a:rPr>
                        <a:t>FEATURES IN MODEL</a:t>
                      </a:r>
                    </a:p>
                  </a:txBody>
                  <a:tcPr marL="122420" marR="122420" marT="61210" marB="61210">
                    <a:lnL w="12700" cap="flat" cmpd="sng" algn="ctr">
                      <a:solidFill>
                        <a:schemeClr val="tx1"/>
                      </a:solidFill>
                      <a:prstDash val="solid"/>
                      <a:round/>
                      <a:headEnd type="none" w="med" len="med"/>
                      <a:tailEnd type="none" w="med" len="med"/>
                    </a:lnL>
                    <a:lnT w="12700" cap="flat" cmpd="sng" algn="ctr">
                      <a:noFill/>
                      <a:prstDash val="solid"/>
                      <a:round/>
                      <a:headEnd type="none" w="med" len="med"/>
                      <a:tailEnd type="none" w="med" len="med"/>
                    </a:lnT>
                    <a:noFill/>
                  </a:tcPr>
                </a:tc>
                <a:extLst>
                  <a:ext uri="{0D108BD9-81ED-4DB2-BD59-A6C34878D82A}">
                    <a16:rowId xmlns:a16="http://schemas.microsoft.com/office/drawing/2014/main" val="4063521535"/>
                  </a:ext>
                </a:extLst>
              </a:tr>
              <a:tr h="614044">
                <a:tc>
                  <a:txBody>
                    <a:bodyPr/>
                    <a:lstStyle/>
                    <a:p>
                      <a:pPr algn="ctr"/>
                      <a:r>
                        <a:rPr lang="en-US" sz="1500">
                          <a:solidFill>
                            <a:schemeClr val="tx1"/>
                          </a:solidFill>
                        </a:rPr>
                        <a:t>1</a:t>
                      </a:r>
                    </a:p>
                  </a:txBody>
                  <a:tcPr marL="122420" marR="122420" marT="61210" marB="61210">
                    <a:lnR w="12700" cap="flat" cmpd="sng" algn="ctr">
                      <a:solidFill>
                        <a:schemeClr val="tx1"/>
                      </a:solidFill>
                      <a:prstDash val="solid"/>
                      <a:round/>
                      <a:headEnd type="none" w="med" len="med"/>
                      <a:tailEnd type="none" w="med" len="med"/>
                    </a:lnR>
                    <a:noFill/>
                  </a:tcPr>
                </a:tc>
                <a:tc>
                  <a:txBody>
                    <a:bodyPr/>
                    <a:lstStyle/>
                    <a:p>
                      <a:pPr algn="ctr"/>
                      <a:r>
                        <a:rPr lang="en-US" sz="1500">
                          <a:solidFill>
                            <a:schemeClr val="tx1"/>
                          </a:solidFill>
                        </a:rPr>
                        <a:t>LIQUOR CATEGORY, HOLIDAY, COST PER LITER, COLLEGE COUNT</a:t>
                      </a:r>
                    </a:p>
                  </a:txBody>
                  <a:tcPr marL="122420" marR="122420" marT="61210" marB="61210">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3253785477"/>
                  </a:ext>
                </a:extLst>
              </a:tr>
              <a:tr h="614044">
                <a:tc>
                  <a:txBody>
                    <a:bodyPr/>
                    <a:lstStyle/>
                    <a:p>
                      <a:pPr algn="ctr"/>
                      <a:r>
                        <a:rPr lang="en-US" sz="1500">
                          <a:solidFill>
                            <a:schemeClr val="tx1"/>
                          </a:solidFill>
                        </a:rPr>
                        <a:t>2</a:t>
                      </a:r>
                    </a:p>
                  </a:txBody>
                  <a:tcPr marL="122420" marR="122420" marT="61210" marB="61210">
                    <a:lnR w="12700" cap="flat" cmpd="sng" algn="ctr">
                      <a:solidFill>
                        <a:schemeClr val="tx1"/>
                      </a:solidFill>
                      <a:prstDash val="solid"/>
                      <a:round/>
                      <a:headEnd type="none" w="med" len="med"/>
                      <a:tailEnd type="none" w="med" len="med"/>
                    </a:lnR>
                    <a:noFill/>
                  </a:tcPr>
                </a:tc>
                <a:tc>
                  <a:txBody>
                    <a:bodyPr/>
                    <a:lstStyle/>
                    <a:p>
                      <a:pPr algn="ctr"/>
                      <a:r>
                        <a:rPr lang="en-US" sz="1500">
                          <a:solidFill>
                            <a:schemeClr val="tx1"/>
                          </a:solidFill>
                        </a:rPr>
                        <a:t>LIQUOR CATEGORY, HOLIDAY, COST PER LITER, STUDENT POPULATION</a:t>
                      </a:r>
                    </a:p>
                  </a:txBody>
                  <a:tcPr marL="122420" marR="122420" marT="61210" marB="61210">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4013968317"/>
                  </a:ext>
                </a:extLst>
              </a:tr>
              <a:tr h="841648">
                <a:tc>
                  <a:txBody>
                    <a:bodyPr/>
                    <a:lstStyle/>
                    <a:p>
                      <a:pPr algn="ctr"/>
                      <a:r>
                        <a:rPr lang="en-US" sz="1500">
                          <a:solidFill>
                            <a:schemeClr val="tx1"/>
                          </a:solidFill>
                        </a:rPr>
                        <a:t>3</a:t>
                      </a:r>
                    </a:p>
                  </a:txBody>
                  <a:tcPr marL="122420" marR="122420" marT="61210" marB="61210">
                    <a:lnR w="12700" cap="flat" cmpd="sng" algn="ctr">
                      <a:solidFill>
                        <a:schemeClr val="tx1"/>
                      </a:solidFill>
                      <a:prstDash val="solid"/>
                      <a:round/>
                      <a:headEnd type="none" w="med" len="med"/>
                      <a:tailEnd type="none" w="med" len="med"/>
                    </a:lnR>
                    <a:noFill/>
                  </a:tcPr>
                </a:tc>
                <a:tc>
                  <a:txBody>
                    <a:bodyPr/>
                    <a:lstStyle/>
                    <a:p>
                      <a:pPr algn="ctr"/>
                      <a:r>
                        <a:rPr lang="en-US" sz="1500">
                          <a:solidFill>
                            <a:schemeClr val="tx1"/>
                          </a:solidFill>
                        </a:rPr>
                        <a:t>LIQUOR CATEGORY, HOLIDAY, COST PER LITER, STUDENT POPULATION, </a:t>
                      </a:r>
                      <a:br>
                        <a:rPr lang="en-US" sz="1500">
                          <a:solidFill>
                            <a:schemeClr val="tx1"/>
                          </a:solidFill>
                        </a:rPr>
                      </a:br>
                      <a:r>
                        <a:rPr lang="en-US" sz="1500">
                          <a:solidFill>
                            <a:schemeClr val="tx1"/>
                          </a:solidFill>
                        </a:rPr>
                        <a:t>DAY OF THE WEEK</a:t>
                      </a:r>
                    </a:p>
                  </a:txBody>
                  <a:tcPr marL="122420" marR="122420" marT="61210" marB="61210">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1582474645"/>
                  </a:ext>
                </a:extLst>
              </a:tr>
              <a:tr h="1069252">
                <a:tc>
                  <a:txBody>
                    <a:bodyPr/>
                    <a:lstStyle/>
                    <a:p>
                      <a:pPr algn="ctr"/>
                      <a:r>
                        <a:rPr lang="en-US" sz="1500">
                          <a:solidFill>
                            <a:schemeClr val="tx1"/>
                          </a:solidFill>
                        </a:rPr>
                        <a:t>4</a:t>
                      </a:r>
                    </a:p>
                  </a:txBody>
                  <a:tcPr marL="122420" marR="122420" marT="61210" marB="61210">
                    <a:lnR w="12700" cap="flat" cmpd="sng" algn="ctr">
                      <a:solidFill>
                        <a:schemeClr val="tx1"/>
                      </a:solidFill>
                      <a:prstDash val="solid"/>
                      <a:round/>
                      <a:headEnd type="none" w="med" len="med"/>
                      <a:tailEnd type="none" w="med" len="med"/>
                    </a:lnR>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a:solidFill>
                            <a:schemeClr val="tx1"/>
                          </a:solidFill>
                        </a:rPr>
                        <a:t>LIQUOR CATEGORY, HOLIDAY, COLLEGE COUNT, DAY OF THE WEEK, MONTH, COUNTY, SIZE OF STUDENT POPULATION</a:t>
                      </a:r>
                    </a:p>
                    <a:p>
                      <a:pPr algn="ctr"/>
                      <a:endParaRPr lang="en-US" sz="1500">
                        <a:solidFill>
                          <a:schemeClr val="tx1"/>
                        </a:solidFill>
                      </a:endParaRPr>
                    </a:p>
                  </a:txBody>
                  <a:tcPr marL="122420" marR="122420" marT="61210" marB="61210">
                    <a:lnL w="12700" cap="flat" cmpd="sng" algn="ctr">
                      <a:solidFill>
                        <a:schemeClr val="tx1"/>
                      </a:solidFill>
                      <a:prstDash val="solid"/>
                      <a:round/>
                      <a:headEnd type="none" w="med" len="med"/>
                      <a:tailEnd type="none" w="med" len="med"/>
                    </a:lnL>
                    <a:noFill/>
                  </a:tcPr>
                </a:tc>
                <a:extLst>
                  <a:ext uri="{0D108BD9-81ED-4DB2-BD59-A6C34878D82A}">
                    <a16:rowId xmlns:a16="http://schemas.microsoft.com/office/drawing/2014/main" val="785261357"/>
                  </a:ext>
                </a:extLst>
              </a:tr>
              <a:tr h="1069252">
                <a:tc>
                  <a:txBody>
                    <a:bodyPr/>
                    <a:lstStyle/>
                    <a:p>
                      <a:pPr algn="ctr"/>
                      <a:r>
                        <a:rPr lang="en-US" sz="1500">
                          <a:solidFill>
                            <a:schemeClr val="tx1"/>
                          </a:solidFill>
                        </a:rPr>
                        <a:t>5</a:t>
                      </a:r>
                    </a:p>
                  </a:txBody>
                  <a:tcPr marL="122420" marR="122420" marT="61210" marB="61210">
                    <a:lnR w="12700" cap="flat" cmpd="sng" algn="ctr">
                      <a:solidFill>
                        <a:schemeClr val="tx1"/>
                      </a:solidFill>
                      <a:prstDash val="solid"/>
                      <a:round/>
                      <a:headEnd type="none" w="med" len="med"/>
                      <a:tailEnd type="none" w="med" len="med"/>
                    </a:lnR>
                    <a:lnB w="12700" cap="flat" cmpd="sng" algn="ctr">
                      <a:no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500">
                          <a:solidFill>
                            <a:schemeClr val="tx1"/>
                          </a:solidFill>
                        </a:rPr>
                        <a:t>LIQUOR CATEGORY, HOLIDAY, COLLEGE COUNT, DAY OF THE WEEK, MONTH, SIZE OF STUDENT POPULATION</a:t>
                      </a:r>
                    </a:p>
                    <a:p>
                      <a:pPr algn="ctr"/>
                      <a:endParaRPr lang="en-US" sz="1500">
                        <a:solidFill>
                          <a:schemeClr val="tx1"/>
                        </a:solidFill>
                      </a:endParaRPr>
                    </a:p>
                  </a:txBody>
                  <a:tcPr marL="122420" marR="122420" marT="61210" marB="61210">
                    <a:lnL w="12700" cap="flat" cmpd="sng" algn="ctr">
                      <a:solidFill>
                        <a:schemeClr val="tx1"/>
                      </a:solidFill>
                      <a:prstDash val="solid"/>
                      <a:round/>
                      <a:headEnd type="none" w="med" len="med"/>
                      <a:tailEnd type="none" w="med" len="med"/>
                    </a:lnL>
                    <a:lnB w="12700" cap="flat" cmpd="sng" algn="ctr">
                      <a:noFill/>
                      <a:prstDash val="solid"/>
                      <a:round/>
                      <a:headEnd type="none" w="med" len="med"/>
                      <a:tailEnd type="none" w="med" len="med"/>
                    </a:lnB>
                    <a:noFill/>
                  </a:tcPr>
                </a:tc>
                <a:extLst>
                  <a:ext uri="{0D108BD9-81ED-4DB2-BD59-A6C34878D82A}">
                    <a16:rowId xmlns:a16="http://schemas.microsoft.com/office/drawing/2014/main" val="2829128188"/>
                  </a:ext>
                </a:extLst>
              </a:tr>
            </a:tbl>
          </a:graphicData>
        </a:graphic>
      </p:graphicFrame>
    </p:spTree>
    <p:extLst>
      <p:ext uri="{BB962C8B-B14F-4D97-AF65-F5344CB8AC3E}">
        <p14:creationId xmlns:p14="http://schemas.microsoft.com/office/powerpoint/2010/main" val="10264415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F5679-F7CF-C18B-EEAD-C6A23ECCF959}"/>
              </a:ext>
            </a:extLst>
          </p:cNvPr>
          <p:cNvSpPr>
            <a:spLocks noGrp="1"/>
          </p:cNvSpPr>
          <p:nvPr>
            <p:ph type="title"/>
          </p:nvPr>
        </p:nvSpPr>
        <p:spPr>
          <a:xfrm>
            <a:off x="6389914" y="685800"/>
            <a:ext cx="5127172" cy="830484"/>
          </a:xfrm>
        </p:spPr>
        <p:txBody>
          <a:bodyPr vert="horz" lIns="91440" tIns="45720" rIns="91440" bIns="45720" rtlCol="0">
            <a:normAutofit/>
          </a:bodyPr>
          <a:lstStyle/>
          <a:p>
            <a:r>
              <a:rPr lang="en-US" cap="all"/>
              <a:t>KEY FINDINGS</a:t>
            </a:r>
          </a:p>
        </p:txBody>
      </p:sp>
      <p:sp>
        <p:nvSpPr>
          <p:cNvPr id="27" name="Rectangle 26">
            <a:extLst>
              <a:ext uri="{FF2B5EF4-FFF2-40B4-BE49-F238E27FC236}">
                <a16:creationId xmlns:a16="http://schemas.microsoft.com/office/drawing/2014/main" id="{A67E2D8A-19BE-48A0-889C-CCAC02348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5" name="Content Placeholder 4" descr="A chart of different colored squares&#10;&#10;Description automatically generated">
            <a:extLst>
              <a:ext uri="{FF2B5EF4-FFF2-40B4-BE49-F238E27FC236}">
                <a16:creationId xmlns:a16="http://schemas.microsoft.com/office/drawing/2014/main" id="{D1634C01-EE12-E99A-34B5-E83436A19DFA}"/>
              </a:ext>
            </a:extLst>
          </p:cNvPr>
          <p:cNvPicPr>
            <a:picLocks noChangeAspect="1"/>
          </p:cNvPicPr>
          <p:nvPr/>
        </p:nvPicPr>
        <p:blipFill>
          <a:blip r:embed="rId3"/>
          <a:stretch>
            <a:fillRect/>
          </a:stretch>
        </p:blipFill>
        <p:spPr>
          <a:xfrm>
            <a:off x="1023562" y="654930"/>
            <a:ext cx="5071256" cy="5228099"/>
          </a:xfrm>
          <a:prstGeom prst="rect">
            <a:avLst/>
          </a:prstGeom>
        </p:spPr>
      </p:pic>
      <p:sp>
        <p:nvSpPr>
          <p:cNvPr id="22" name="Content Placeholder 21">
            <a:extLst>
              <a:ext uri="{FF2B5EF4-FFF2-40B4-BE49-F238E27FC236}">
                <a16:creationId xmlns:a16="http://schemas.microsoft.com/office/drawing/2014/main" id="{6F6EB83D-CEA1-9208-90CB-189F65590D62}"/>
              </a:ext>
            </a:extLst>
          </p:cNvPr>
          <p:cNvSpPr>
            <a:spLocks noGrp="1"/>
          </p:cNvSpPr>
          <p:nvPr>
            <p:ph idx="1"/>
          </p:nvPr>
        </p:nvSpPr>
        <p:spPr>
          <a:xfrm>
            <a:off x="6389914" y="1597309"/>
            <a:ext cx="5127172" cy="4351116"/>
          </a:xfrm>
        </p:spPr>
        <p:txBody>
          <a:bodyPr>
            <a:normAutofit/>
          </a:bodyPr>
          <a:lstStyle/>
          <a:p>
            <a:r>
              <a:rPr lang="en-US" sz="2400"/>
              <a:t>FEATURES THAT LEAD TO LARGER ALCOHOL PURCHASES </a:t>
            </a:r>
          </a:p>
          <a:p>
            <a:pPr lvl="1"/>
            <a:r>
              <a:rPr lang="en-US" sz="2400"/>
              <a:t>VODKA, RUM, HOLIDAY</a:t>
            </a:r>
          </a:p>
          <a:p>
            <a:r>
              <a:rPr lang="en-US" sz="2400"/>
              <a:t>FEATURES THAT LEAD TO SMALLER ALCOHOL PURCHASES</a:t>
            </a:r>
          </a:p>
          <a:p>
            <a:pPr lvl="1"/>
            <a:r>
              <a:rPr lang="en-US" sz="2400"/>
              <a:t>BRANDY, COST PER LITER</a:t>
            </a:r>
          </a:p>
          <a:p>
            <a:r>
              <a:rPr lang="en-US" sz="2400"/>
              <a:t>NOTABLE FEATURES</a:t>
            </a:r>
          </a:p>
          <a:p>
            <a:pPr lvl="1"/>
            <a:r>
              <a:rPr lang="en-US" sz="2400"/>
              <a:t>SCHNAPPS, COLLEGE COUNT</a:t>
            </a:r>
          </a:p>
        </p:txBody>
      </p:sp>
    </p:spTree>
    <p:extLst>
      <p:ext uri="{BB962C8B-B14F-4D97-AF65-F5344CB8AC3E}">
        <p14:creationId xmlns:p14="http://schemas.microsoft.com/office/powerpoint/2010/main" val="1721059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21"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txBody>
            <a:bodyPr/>
            <a:lstStyle/>
            <a:p>
              <a:endParaRPr lang="en-US"/>
            </a:p>
          </p:txBody>
        </p:sp>
        <p:sp>
          <p:nvSpPr>
            <p:cNvPr id="22"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pSp>
      <p:sp>
        <p:nvSpPr>
          <p:cNvPr id="24" name="Rectangle 23">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175A07F-54C0-0180-9FCB-1FF9F0C09CB2}"/>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5556" r="5556"/>
          <a:stretch/>
        </p:blipFill>
        <p:spPr>
          <a:xfrm>
            <a:off x="20" y="10"/>
            <a:ext cx="12191980" cy="6857990"/>
          </a:xfrm>
          <a:prstGeom prst="rect">
            <a:avLst/>
          </a:prstGeom>
        </p:spPr>
      </p:pic>
      <p:sp>
        <p:nvSpPr>
          <p:cNvPr id="26" name="Rectangle 25">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CB8823F-FAD1-BFCB-F7E7-87D7E08ACAAA}"/>
              </a:ext>
            </a:extLst>
          </p:cNvPr>
          <p:cNvSpPr>
            <a:spLocks noGrp="1"/>
          </p:cNvSpPr>
          <p:nvPr>
            <p:ph type="title"/>
          </p:nvPr>
        </p:nvSpPr>
        <p:spPr>
          <a:xfrm>
            <a:off x="6298010" y="4333009"/>
            <a:ext cx="5268177" cy="1086237"/>
          </a:xfrm>
        </p:spPr>
        <p:txBody>
          <a:bodyPr vert="horz" lIns="91440" tIns="45720" rIns="91440" bIns="45720" rtlCol="0" anchor="b">
            <a:normAutofit/>
          </a:bodyPr>
          <a:lstStyle/>
          <a:p>
            <a:r>
              <a:rPr lang="en-US" sz="3600" cap="all">
                <a:solidFill>
                  <a:srgbClr val="FFFFFF"/>
                </a:solidFill>
              </a:rPr>
              <a:t>RECOMMENDATIONS</a:t>
            </a:r>
          </a:p>
        </p:txBody>
      </p:sp>
      <p:sp>
        <p:nvSpPr>
          <p:cNvPr id="3" name="Content Placeholder 2">
            <a:extLst>
              <a:ext uri="{FF2B5EF4-FFF2-40B4-BE49-F238E27FC236}">
                <a16:creationId xmlns:a16="http://schemas.microsoft.com/office/drawing/2014/main" id="{27D74FF7-7A0C-2D46-AB39-2B369228F8E1}"/>
              </a:ext>
            </a:extLst>
          </p:cNvPr>
          <p:cNvSpPr>
            <a:spLocks noGrp="1"/>
          </p:cNvSpPr>
          <p:nvPr>
            <p:ph idx="1"/>
          </p:nvPr>
        </p:nvSpPr>
        <p:spPr>
          <a:xfrm>
            <a:off x="6298010" y="5419246"/>
            <a:ext cx="5268177" cy="531866"/>
          </a:xfrm>
        </p:spPr>
        <p:txBody>
          <a:bodyPr vert="horz" lIns="91440" tIns="45720" rIns="91440" bIns="45720" rtlCol="0">
            <a:normAutofit/>
          </a:bodyPr>
          <a:lstStyle/>
          <a:p>
            <a:pPr marL="0" indent="0">
              <a:lnSpc>
                <a:spcPct val="102000"/>
              </a:lnSpc>
              <a:spcBef>
                <a:spcPts val="0"/>
              </a:spcBef>
              <a:spcAft>
                <a:spcPts val="600"/>
              </a:spcAft>
              <a:buNone/>
            </a:pPr>
            <a:r>
              <a:rPr lang="en-US" sz="1400">
                <a:solidFill>
                  <a:srgbClr val="FFFFFF"/>
                </a:solidFill>
              </a:rPr>
              <a:t>ACTIONABLE RECOMMENDATIONS TO PROMOTE SAFER ALCHOL CULTURE IN IOWA</a:t>
            </a:r>
          </a:p>
        </p:txBody>
      </p:sp>
      <p:sp>
        <p:nvSpPr>
          <p:cNvPr id="28" name="Freeform: Shape 27">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txBody>
          <a:bodyPr/>
          <a:lstStyle/>
          <a:p>
            <a:endParaRPr lang="en-US"/>
          </a:p>
        </p:txBody>
      </p:sp>
      <p:sp>
        <p:nvSpPr>
          <p:cNvPr id="4" name="TextBox 3">
            <a:extLst>
              <a:ext uri="{FF2B5EF4-FFF2-40B4-BE49-F238E27FC236}">
                <a16:creationId xmlns:a16="http://schemas.microsoft.com/office/drawing/2014/main" id="{CCF3B277-1A43-D0D7-5EE2-DA33C0E02BCE}"/>
              </a:ext>
            </a:extLst>
          </p:cNvPr>
          <p:cNvSpPr txBox="1"/>
          <p:nvPr/>
        </p:nvSpPr>
        <p:spPr>
          <a:xfrm>
            <a:off x="9679774" y="6657945"/>
            <a:ext cx="2512226"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real-psychiatry.blogspot.com/2018/02/the-problem-of-drinking-spouse.html">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endParaRPr>
          </a:p>
        </p:txBody>
      </p:sp>
    </p:spTree>
    <p:extLst>
      <p:ext uri="{BB962C8B-B14F-4D97-AF65-F5344CB8AC3E}">
        <p14:creationId xmlns:p14="http://schemas.microsoft.com/office/powerpoint/2010/main" val="4116900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a:t>INTRODUCTION</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1657632612"/>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83384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4E3421-9BAD-4EC4-98E7-5C4C84D161B0}"/>
              </a:ext>
            </a:extLst>
          </p:cNvPr>
          <p:cNvSpPr>
            <a:spLocks noGrp="1"/>
          </p:cNvSpPr>
          <p:nvPr>
            <p:ph type="title"/>
          </p:nvPr>
        </p:nvSpPr>
        <p:spPr>
          <a:xfrm>
            <a:off x="381966" y="639704"/>
            <a:ext cx="3912242" cy="5577840"/>
          </a:xfrm>
        </p:spPr>
        <p:txBody>
          <a:bodyPr anchor="ctr">
            <a:normAutofit/>
          </a:bodyPr>
          <a:lstStyle/>
          <a:p>
            <a:pPr algn="ctr"/>
            <a:r>
              <a:rPr lang="en-US" sz="4800"/>
              <a:t>PROJECT SCOPE</a:t>
            </a:r>
            <a:br>
              <a:rPr lang="en-US"/>
            </a:br>
            <a:r>
              <a:rPr lang="en-US" sz="3200"/>
              <a:t>  -DATA COLLECTION-</a:t>
            </a:r>
          </a:p>
        </p:txBody>
      </p:sp>
      <p:graphicFrame>
        <p:nvGraphicFramePr>
          <p:cNvPr id="5" name="Content Placeholder 2">
            <a:extLst>
              <a:ext uri="{FF2B5EF4-FFF2-40B4-BE49-F238E27FC236}">
                <a16:creationId xmlns:a16="http://schemas.microsoft.com/office/drawing/2014/main" id="{F10F83B7-BB58-535C-1CCA-87A64486EDAE}"/>
              </a:ext>
            </a:extLst>
          </p:cNvPr>
          <p:cNvGraphicFramePr>
            <a:graphicFrameLocks noGrp="1"/>
          </p:cNvGraphicFramePr>
          <p:nvPr>
            <p:ph idx="1"/>
            <p:extLst>
              <p:ext uri="{D42A27DB-BD31-4B8C-83A1-F6EECF244321}">
                <p14:modId xmlns:p14="http://schemas.microsoft.com/office/powerpoint/2010/main" val="3569088454"/>
              </p:ext>
            </p:extLst>
          </p:nvPr>
        </p:nvGraphicFramePr>
        <p:xfrm>
          <a:off x="4901472" y="597837"/>
          <a:ext cx="6506304" cy="56950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95629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C76506-8CD0-0D76-7547-E412A073310E}"/>
              </a:ext>
            </a:extLst>
          </p:cNvPr>
          <p:cNvSpPr>
            <a:spLocks noGrp="1"/>
          </p:cNvSpPr>
          <p:nvPr>
            <p:ph type="title"/>
          </p:nvPr>
        </p:nvSpPr>
        <p:spPr>
          <a:xfrm>
            <a:off x="8471424" y="1110882"/>
            <a:ext cx="3053039" cy="1060817"/>
          </a:xfrm>
        </p:spPr>
        <p:txBody>
          <a:bodyPr anchor="b">
            <a:normAutofit/>
          </a:bodyPr>
          <a:lstStyle/>
          <a:p>
            <a:r>
              <a:rPr lang="en-US" sz="2800"/>
              <a:t>PROJECT SCOPE</a:t>
            </a:r>
            <a:br>
              <a:rPr lang="en-US" sz="2800"/>
            </a:br>
            <a:r>
              <a:rPr lang="en-US" sz="2800"/>
              <a:t>-MODEL FITTING- </a:t>
            </a:r>
          </a:p>
        </p:txBody>
      </p:sp>
      <p:sp>
        <p:nvSpPr>
          <p:cNvPr id="3" name="Content Placeholder 2">
            <a:extLst>
              <a:ext uri="{FF2B5EF4-FFF2-40B4-BE49-F238E27FC236}">
                <a16:creationId xmlns:a16="http://schemas.microsoft.com/office/drawing/2014/main" id="{96B31784-F4AF-13F1-F56F-97A0DF461E20}"/>
              </a:ext>
            </a:extLst>
          </p:cNvPr>
          <p:cNvSpPr>
            <a:spLocks noGrp="1"/>
          </p:cNvSpPr>
          <p:nvPr>
            <p:ph idx="1"/>
          </p:nvPr>
        </p:nvSpPr>
        <p:spPr>
          <a:xfrm>
            <a:off x="8471423" y="2286000"/>
            <a:ext cx="3053039" cy="3931920"/>
          </a:xfrm>
        </p:spPr>
        <p:txBody>
          <a:bodyPr vert="horz" lIns="91440" tIns="45720" rIns="91440" bIns="45720" rtlCol="0" anchor="t">
            <a:normAutofit/>
          </a:bodyPr>
          <a:lstStyle/>
          <a:p>
            <a:pPr marL="383540" indent="-383540"/>
            <a:r>
              <a:rPr lang="en-US" sz="1600"/>
              <a:t>MODEL CHOICE: </a:t>
            </a:r>
            <a:br>
              <a:rPr lang="en-US" sz="1600"/>
            </a:br>
            <a:r>
              <a:rPr lang="en-US" sz="1600" b="1"/>
              <a:t>LINEAR REGRESSION </a:t>
            </a:r>
            <a:r>
              <a:rPr lang="en-US" sz="1600"/>
              <a:t>MODEL WITH </a:t>
            </a:r>
            <a:r>
              <a:rPr lang="en-US" sz="1600" b="1"/>
              <a:t>PENALIZATION</a:t>
            </a:r>
            <a:r>
              <a:rPr lang="en-US" sz="1600"/>
              <a:t> TERM</a:t>
            </a:r>
            <a:br>
              <a:rPr lang="en-US" sz="1600"/>
            </a:br>
            <a:endParaRPr lang="en-US" sz="1600"/>
          </a:p>
          <a:p>
            <a:pPr marL="383540" indent="-383540"/>
            <a:r>
              <a:rPr lang="en-US" sz="1600"/>
              <a:t>VARIOUS COMBINATIONS OF FEATURES (</a:t>
            </a:r>
            <a:r>
              <a:rPr lang="en-US" sz="1600" b="1"/>
              <a:t>PERIOD, SALE VOLUME, SIZE, COST, LIQUOR TYPE</a:t>
            </a:r>
            <a:r>
              <a:rPr lang="en-US" sz="1600"/>
              <a:t>)</a:t>
            </a:r>
            <a:br>
              <a:rPr lang="en-US" sz="1600"/>
            </a:br>
            <a:endParaRPr lang="en-US" sz="1600"/>
          </a:p>
          <a:p>
            <a:pPr marL="383540" indent="-383540"/>
            <a:r>
              <a:rPr lang="en-US" sz="1600"/>
              <a:t>RIGOROUS </a:t>
            </a:r>
            <a:r>
              <a:rPr lang="en-US" sz="1600" b="1"/>
              <a:t>VALIDATION</a:t>
            </a:r>
            <a:r>
              <a:rPr lang="en-US" sz="1600"/>
              <a:t> PROCESS BY GENERATING AND TESTING MANY VERSIONS OF SAME MODELS</a:t>
            </a:r>
          </a:p>
          <a:p>
            <a:pPr marL="383540" indent="-383540"/>
            <a:endParaRPr lang="en-US" sz="1600"/>
          </a:p>
        </p:txBody>
      </p:sp>
      <p:sp>
        <p:nvSpPr>
          <p:cNvPr id="10"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txBody>
          <a:bodyPr/>
          <a:lstStyle/>
          <a:p>
            <a:endParaRPr lang="en-US"/>
          </a:p>
        </p:txBody>
      </p:sp>
      <p:graphicFrame>
        <p:nvGraphicFramePr>
          <p:cNvPr id="7" name="Table 6">
            <a:extLst>
              <a:ext uri="{FF2B5EF4-FFF2-40B4-BE49-F238E27FC236}">
                <a16:creationId xmlns:a16="http://schemas.microsoft.com/office/drawing/2014/main" id="{623E5433-B2AE-183A-22A6-CFB02D7FAC0E}"/>
              </a:ext>
            </a:extLst>
          </p:cNvPr>
          <p:cNvGraphicFramePr>
            <a:graphicFrameLocks noGrp="1"/>
          </p:cNvGraphicFramePr>
          <p:nvPr>
            <p:extLst>
              <p:ext uri="{D42A27DB-BD31-4B8C-83A1-F6EECF244321}">
                <p14:modId xmlns:p14="http://schemas.microsoft.com/office/powerpoint/2010/main" val="3907769524"/>
              </p:ext>
            </p:extLst>
          </p:nvPr>
        </p:nvGraphicFramePr>
        <p:xfrm>
          <a:off x="900872" y="1570382"/>
          <a:ext cx="6300961" cy="3525080"/>
        </p:xfrm>
        <a:graphic>
          <a:graphicData uri="http://schemas.openxmlformats.org/drawingml/2006/table">
            <a:tbl>
              <a:tblPr/>
              <a:tblGrid>
                <a:gridCol w="1853735">
                  <a:extLst>
                    <a:ext uri="{9D8B030D-6E8A-4147-A177-3AD203B41FA5}">
                      <a16:colId xmlns:a16="http://schemas.microsoft.com/office/drawing/2014/main" val="1256247492"/>
                    </a:ext>
                  </a:extLst>
                </a:gridCol>
                <a:gridCol w="4447226">
                  <a:extLst>
                    <a:ext uri="{9D8B030D-6E8A-4147-A177-3AD203B41FA5}">
                      <a16:colId xmlns:a16="http://schemas.microsoft.com/office/drawing/2014/main" val="3217686435"/>
                    </a:ext>
                  </a:extLst>
                </a:gridCol>
              </a:tblGrid>
              <a:tr h="1330926">
                <a:tc>
                  <a:txBody>
                    <a:bodyPr/>
                    <a:lstStyle/>
                    <a:p>
                      <a:pPr algn="ctr" fontAlgn="auto"/>
                      <a:r>
                        <a:rPr lang="en-US" sz="2000" b="1" i="0">
                          <a:solidFill>
                            <a:srgbClr val="000000"/>
                          </a:solidFill>
                          <a:effectLst/>
                          <a:latin typeface="Franklin Gothic Book" panose="020B0503020102020204" pitchFamily="34" charset="0"/>
                        </a:rPr>
                        <a:t>​</a:t>
                      </a:r>
                    </a:p>
                    <a:p>
                      <a:pPr algn="ctr" fontAlgn="base"/>
                      <a:r>
                        <a:rPr lang="en-US" sz="2000" b="1" i="0">
                          <a:solidFill>
                            <a:srgbClr val="000000"/>
                          </a:solidFill>
                          <a:effectLst/>
                          <a:latin typeface="Franklin Gothic Book" panose="020B0503020102020204" pitchFamily="34" charset="0"/>
                        </a:rPr>
                        <a:t>MODEL RANKING​</a:t>
                      </a:r>
                      <a:endParaRPr lang="en-US" sz="3200" b="1" i="0">
                        <a:solidFill>
                          <a:srgbClr val="FFFFFF"/>
                        </a:solidFill>
                        <a:effectLst/>
                      </a:endParaRPr>
                    </a:p>
                    <a:p>
                      <a:pPr algn="ctr" fontAlgn="base"/>
                      <a:r>
                        <a:rPr lang="en-US" sz="2000" b="1" i="0">
                          <a:solidFill>
                            <a:srgbClr val="000000"/>
                          </a:solidFill>
                          <a:effectLst/>
                          <a:latin typeface="Franklin Gothic Book" panose="020B0503020102020204" pitchFamily="34" charset="0"/>
                        </a:rPr>
                        <a:t>​</a:t>
                      </a:r>
                      <a:endParaRPr lang="en-US" sz="3200" b="1" i="0">
                        <a:solidFill>
                          <a:srgbClr val="FFFFFF"/>
                        </a:solidFill>
                        <a:effectLst/>
                      </a:endParaRPr>
                    </a:p>
                  </a:txBody>
                  <a:tcPr marL="61221" marR="61221" marT="30610" marB="30610">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auto"/>
                      <a:r>
                        <a:rPr lang="en-US" sz="2000" b="1" i="0">
                          <a:solidFill>
                            <a:srgbClr val="000000"/>
                          </a:solidFill>
                          <a:effectLst/>
                          <a:latin typeface="Franklin Gothic Book" panose="020B0503020102020204" pitchFamily="34" charset="0"/>
                        </a:rPr>
                        <a:t>​</a:t>
                      </a:r>
                    </a:p>
                    <a:p>
                      <a:pPr algn="ctr" fontAlgn="base"/>
                      <a:r>
                        <a:rPr lang="en-US" sz="2000" b="1" i="0">
                          <a:solidFill>
                            <a:srgbClr val="000000"/>
                          </a:solidFill>
                          <a:effectLst/>
                          <a:latin typeface="Franklin Gothic Book" panose="020B0503020102020204" pitchFamily="34" charset="0"/>
                        </a:rPr>
                        <a:t>FEATURES IN MODEL​</a:t>
                      </a:r>
                      <a:endParaRPr lang="en-US" sz="3200" b="1" i="0">
                        <a:solidFill>
                          <a:srgbClr val="FFFFFF"/>
                        </a:solidFill>
                        <a:effectLst/>
                      </a:endParaRPr>
                    </a:p>
                  </a:txBody>
                  <a:tcPr marL="61221" marR="61221" marT="30610" marB="30610">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24017827"/>
                  </a:ext>
                </a:extLst>
              </a:tr>
              <a:tr h="697281">
                <a:tc>
                  <a:txBody>
                    <a:bodyPr/>
                    <a:lstStyle/>
                    <a:p>
                      <a:pPr algn="ctr" fontAlgn="base"/>
                      <a:r>
                        <a:rPr lang="en-US" sz="2000" b="0" i="0">
                          <a:solidFill>
                            <a:srgbClr val="000000"/>
                          </a:solidFill>
                          <a:effectLst/>
                          <a:latin typeface="Franklin Gothic Book" panose="020B0503020102020204" pitchFamily="34" charset="0"/>
                        </a:rPr>
                        <a:t>1​</a:t>
                      </a:r>
                      <a:endParaRPr lang="en-US" sz="3200" b="0" i="0">
                        <a:solidFill>
                          <a:srgbClr val="000000"/>
                        </a:solidFill>
                        <a:effectLst/>
                      </a:endParaRPr>
                    </a:p>
                  </a:txBody>
                  <a:tcPr marL="61221" marR="61221" marT="30610" marB="30610">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ase"/>
                      <a:r>
                        <a:rPr lang="en-US" sz="2000" b="0" i="0">
                          <a:solidFill>
                            <a:srgbClr val="000000"/>
                          </a:solidFill>
                          <a:effectLst/>
                          <a:latin typeface="Franklin Gothic Book" panose="020B0503020102020204" pitchFamily="34" charset="0"/>
                        </a:rPr>
                        <a:t>MONTH, BOTTLE</a:t>
                      </a:r>
                      <a:r>
                        <a:rPr lang="en-US" sz="2000" b="0" i="0" baseline="0">
                          <a:solidFill>
                            <a:srgbClr val="000000"/>
                          </a:solidFill>
                          <a:effectLst/>
                          <a:latin typeface="Franklin Gothic Book" panose="020B0503020102020204" pitchFamily="34" charset="0"/>
                        </a:rPr>
                        <a:t> SIZE, BOTTLE COST, LIQUOR TYPE</a:t>
                      </a:r>
                      <a:endParaRPr lang="en-US" sz="3200" b="0" i="0">
                        <a:solidFill>
                          <a:srgbClr val="000000"/>
                        </a:solidFill>
                        <a:effectLst/>
                      </a:endParaRPr>
                    </a:p>
                  </a:txBody>
                  <a:tcPr marL="61221" marR="61221" marT="30610" marB="30610">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88489175"/>
                  </a:ext>
                </a:extLst>
              </a:tr>
              <a:tr h="697281">
                <a:tc>
                  <a:txBody>
                    <a:bodyPr/>
                    <a:lstStyle/>
                    <a:p>
                      <a:pPr algn="ctr" fontAlgn="base"/>
                      <a:r>
                        <a:rPr lang="en-US" sz="2000" b="0" i="0">
                          <a:solidFill>
                            <a:srgbClr val="000000"/>
                          </a:solidFill>
                          <a:effectLst/>
                          <a:latin typeface="Franklin Gothic Book" panose="020B0503020102020204" pitchFamily="34" charset="0"/>
                        </a:rPr>
                        <a:t>2​</a:t>
                      </a:r>
                      <a:endParaRPr lang="en-US" sz="3200" b="0" i="0">
                        <a:solidFill>
                          <a:srgbClr val="000000"/>
                        </a:solidFill>
                        <a:effectLst/>
                      </a:endParaRPr>
                    </a:p>
                  </a:txBody>
                  <a:tcPr marL="61221" marR="61221" marT="30610" marB="30610">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ase"/>
                      <a:r>
                        <a:rPr lang="en-US" sz="2000" b="0" i="0">
                          <a:solidFill>
                            <a:srgbClr val="000000"/>
                          </a:solidFill>
                          <a:effectLst/>
                          <a:latin typeface="Franklin Gothic Book" panose="020B0503020102020204" pitchFamily="34" charset="0"/>
                        </a:rPr>
                        <a:t>YEAR, BOTTLE</a:t>
                      </a:r>
                      <a:r>
                        <a:rPr lang="en-US" sz="2000" b="0" i="0" baseline="0">
                          <a:solidFill>
                            <a:srgbClr val="000000"/>
                          </a:solidFill>
                          <a:effectLst/>
                          <a:latin typeface="Franklin Gothic Book" panose="020B0503020102020204" pitchFamily="34" charset="0"/>
                        </a:rPr>
                        <a:t>S SIZE, BOTTLE COST, LIQUOR TYPE</a:t>
                      </a:r>
                      <a:endParaRPr lang="en-US" sz="3200" b="0" i="0">
                        <a:solidFill>
                          <a:srgbClr val="000000"/>
                        </a:solidFill>
                        <a:effectLst/>
                      </a:endParaRPr>
                    </a:p>
                  </a:txBody>
                  <a:tcPr marL="61221" marR="61221" marT="30610" marB="30610">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83828569"/>
                  </a:ext>
                </a:extLst>
              </a:tr>
              <a:tr h="799592">
                <a:tc>
                  <a:txBody>
                    <a:bodyPr/>
                    <a:lstStyle/>
                    <a:p>
                      <a:pPr algn="ctr" fontAlgn="base"/>
                      <a:r>
                        <a:rPr lang="en-US" sz="2000" b="0" i="0">
                          <a:solidFill>
                            <a:srgbClr val="000000"/>
                          </a:solidFill>
                          <a:effectLst/>
                          <a:latin typeface="Franklin Gothic Book" panose="020B0503020102020204" pitchFamily="34" charset="0"/>
                        </a:rPr>
                        <a:t>3​</a:t>
                      </a:r>
                      <a:endParaRPr lang="en-US" sz="3200" b="0" i="0">
                        <a:solidFill>
                          <a:srgbClr val="000000"/>
                        </a:solidFill>
                        <a:effectLst/>
                      </a:endParaRPr>
                    </a:p>
                  </a:txBody>
                  <a:tcPr marL="61221" marR="61221" marT="30610" marB="30610">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ase"/>
                      <a:r>
                        <a:rPr lang="en-US" sz="2000" b="0" i="0">
                          <a:solidFill>
                            <a:srgbClr val="000000"/>
                          </a:solidFill>
                          <a:effectLst/>
                          <a:latin typeface="Franklin Gothic Book" panose="020B0503020102020204" pitchFamily="34" charset="0"/>
                        </a:rPr>
                        <a:t>BOTTLE SIZE, BOTTLE COST, LIQUOR TYPE</a:t>
                      </a:r>
                      <a:endParaRPr lang="en-US" sz="3200" b="0" i="0">
                        <a:solidFill>
                          <a:srgbClr val="000000"/>
                        </a:solidFill>
                        <a:effectLst/>
                      </a:endParaRPr>
                    </a:p>
                  </a:txBody>
                  <a:tcPr marL="61221" marR="61221" marT="30610" marB="30610">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0544300"/>
                  </a:ext>
                </a:extLst>
              </a:tr>
            </a:tbl>
          </a:graphicData>
        </a:graphic>
      </p:graphicFrame>
      <p:sp>
        <p:nvSpPr>
          <p:cNvPr id="9" name="Rectangle 3">
            <a:extLst>
              <a:ext uri="{FF2B5EF4-FFF2-40B4-BE49-F238E27FC236}">
                <a16:creationId xmlns:a16="http://schemas.microsoft.com/office/drawing/2014/main" id="{61C846FA-75DA-5B90-0EEF-DFDDAFBE8E2C}"/>
              </a:ext>
            </a:extLst>
          </p:cNvPr>
          <p:cNvSpPr>
            <a:spLocks noChangeArrowheads="1"/>
          </p:cNvSpPr>
          <p:nvPr/>
        </p:nvSpPr>
        <p:spPr bwMode="auto">
          <a:xfrm>
            <a:off x="4633913" y="2286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867025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F5679-F7CF-C18B-EEAD-C6A23ECCF959}"/>
              </a:ext>
            </a:extLst>
          </p:cNvPr>
          <p:cNvSpPr>
            <a:spLocks noGrp="1"/>
          </p:cNvSpPr>
          <p:nvPr>
            <p:ph type="title"/>
          </p:nvPr>
        </p:nvSpPr>
        <p:spPr>
          <a:xfrm>
            <a:off x="5652052" y="675577"/>
            <a:ext cx="5127172" cy="830484"/>
          </a:xfrm>
        </p:spPr>
        <p:txBody>
          <a:bodyPr vert="horz" lIns="91440" tIns="45720" rIns="91440" bIns="45720" rtlCol="0">
            <a:normAutofit/>
          </a:bodyPr>
          <a:lstStyle/>
          <a:p>
            <a:r>
              <a:rPr lang="en-US" cap="all"/>
              <a:t>KEY FINDINGS</a:t>
            </a:r>
          </a:p>
        </p:txBody>
      </p:sp>
      <p:sp>
        <p:nvSpPr>
          <p:cNvPr id="27" name="Rectangle 26">
            <a:extLst>
              <a:ext uri="{FF2B5EF4-FFF2-40B4-BE49-F238E27FC236}">
                <a16:creationId xmlns:a16="http://schemas.microsoft.com/office/drawing/2014/main" id="{A67E2D8A-19BE-48A0-889C-CCAC02348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2" name="Content Placeholder 21">
            <a:extLst>
              <a:ext uri="{FF2B5EF4-FFF2-40B4-BE49-F238E27FC236}">
                <a16:creationId xmlns:a16="http://schemas.microsoft.com/office/drawing/2014/main" id="{6F6EB83D-CEA1-9208-90CB-189F65590D62}"/>
              </a:ext>
            </a:extLst>
          </p:cNvPr>
          <p:cNvSpPr>
            <a:spLocks noGrp="1"/>
          </p:cNvSpPr>
          <p:nvPr>
            <p:ph idx="1"/>
          </p:nvPr>
        </p:nvSpPr>
        <p:spPr>
          <a:xfrm>
            <a:off x="5652052" y="1617187"/>
            <a:ext cx="6539948" cy="4351116"/>
          </a:xfrm>
        </p:spPr>
        <p:txBody>
          <a:bodyPr>
            <a:normAutofit/>
          </a:bodyPr>
          <a:lstStyle/>
          <a:p>
            <a:pPr marL="0" indent="0">
              <a:buNone/>
            </a:pPr>
            <a:r>
              <a:rPr lang="en-US" sz="2400" b="1"/>
              <a:t>DETAIL</a:t>
            </a:r>
            <a:r>
              <a:rPr lang="en-US" sz="2400"/>
              <a:t>-ORIENTED, </a:t>
            </a:r>
            <a:r>
              <a:rPr lang="en-US" sz="2400" b="1"/>
              <a:t>INFO</a:t>
            </a:r>
            <a:r>
              <a:rPr lang="en-US" sz="2400"/>
              <a:t>-DENSE APPROACH</a:t>
            </a:r>
          </a:p>
          <a:p>
            <a:r>
              <a:rPr lang="en-US" sz="2400" b="1"/>
              <a:t>SEASONALITY </a:t>
            </a:r>
            <a:r>
              <a:rPr lang="en-US" sz="2400" b="1" i="1"/>
              <a:t>- </a:t>
            </a:r>
            <a:r>
              <a:rPr lang="en-US" sz="2400" i="1"/>
              <a:t>MONTH</a:t>
            </a:r>
            <a:endParaRPr lang="en-US" sz="2400" b="1" i="1"/>
          </a:p>
          <a:p>
            <a:r>
              <a:rPr lang="en-US" sz="2400" b="1"/>
              <a:t>VALUE DRIVERS</a:t>
            </a:r>
          </a:p>
          <a:p>
            <a:pPr lvl="1"/>
            <a:r>
              <a:rPr lang="en-US" sz="2400"/>
              <a:t>MIDPRICE ($25-$50), EXPENSIVE (&gt;$50)</a:t>
            </a:r>
          </a:p>
          <a:p>
            <a:pPr lvl="1"/>
            <a:r>
              <a:rPr lang="en-US" sz="2400"/>
              <a:t>SMALL BOTTLES (&lt;750mL)</a:t>
            </a:r>
          </a:p>
          <a:p>
            <a:pPr lvl="1"/>
            <a:r>
              <a:rPr lang="en-US" sz="2400"/>
              <a:t>VODKA, WHISKEY, OTHER</a:t>
            </a:r>
          </a:p>
          <a:p>
            <a:r>
              <a:rPr lang="en-US" sz="2400" b="1"/>
              <a:t>GROWTH OBSTACLES</a:t>
            </a:r>
          </a:p>
          <a:p>
            <a:pPr lvl="1"/>
            <a:r>
              <a:rPr lang="en-US" sz="2400"/>
              <a:t>CHEAP LIQUOR (&lt;$25)</a:t>
            </a:r>
          </a:p>
        </p:txBody>
      </p:sp>
      <p:pic>
        <p:nvPicPr>
          <p:cNvPr id="1026" name="Picture 2">
            <a:extLst>
              <a:ext uri="{FF2B5EF4-FFF2-40B4-BE49-F238E27FC236}">
                <a16:creationId xmlns:a16="http://schemas.microsoft.com/office/drawing/2014/main" id="{97A0BFE4-9EF2-69FC-301A-CA1B565E88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3978" y="1090819"/>
            <a:ext cx="4490791" cy="46763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6265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FCCB2453-D719-BCEB-1EBF-09AEE7E927CF}"/>
              </a:ext>
            </a:extLst>
          </p:cNvPr>
          <p:cNvSpPr txBox="1">
            <a:spLocks/>
          </p:cNvSpPr>
          <p:nvPr/>
        </p:nvSpPr>
        <p:spPr>
          <a:xfrm>
            <a:off x="4737652" y="573818"/>
            <a:ext cx="7209183" cy="3931920"/>
          </a:xfrm>
          <a:prstGeom prst="rect">
            <a:avLst/>
          </a:prstGeom>
        </p:spPr>
        <p:txBody>
          <a:bodyPr vert="horz" lIns="91440" tIns="45720" rIns="91440" bIns="45720" rtlCol="0" anchor="t">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r">
              <a:spcBef>
                <a:spcPts val="0"/>
              </a:spcBef>
              <a:buNone/>
            </a:pPr>
            <a:r>
              <a:rPr lang="en-US" sz="1600"/>
              <a:t>COMPARISON: </a:t>
            </a:r>
            <a:r>
              <a:rPr lang="en-US" sz="1600" b="1"/>
              <a:t>CASEY’S GENERAL STORE </a:t>
            </a:r>
            <a:r>
              <a:rPr lang="en-US" sz="1600"/>
              <a:t>2017-2020, </a:t>
            </a:r>
          </a:p>
          <a:p>
            <a:pPr marL="0" indent="0" algn="r">
              <a:spcBef>
                <a:spcPts val="0"/>
              </a:spcBef>
              <a:buNone/>
            </a:pPr>
            <a:r>
              <a:rPr lang="en-US" sz="1600" b="1"/>
              <a:t>AVERAGE MONTHLY SALES PER STOREFRONT</a:t>
            </a:r>
            <a:r>
              <a:rPr lang="en-US" sz="1600"/>
              <a:t> (PREDICTED VS. OBSERVED)</a:t>
            </a:r>
          </a:p>
        </p:txBody>
      </p:sp>
      <p:sp>
        <p:nvSpPr>
          <p:cNvPr id="4" name="Title 1">
            <a:extLst>
              <a:ext uri="{FF2B5EF4-FFF2-40B4-BE49-F238E27FC236}">
                <a16:creationId xmlns:a16="http://schemas.microsoft.com/office/drawing/2014/main" id="{2F5A20B8-CBF3-EBA5-0BF5-AA0CC5288704}"/>
              </a:ext>
            </a:extLst>
          </p:cNvPr>
          <p:cNvSpPr txBox="1">
            <a:spLocks/>
          </p:cNvSpPr>
          <p:nvPr/>
        </p:nvSpPr>
        <p:spPr>
          <a:xfrm>
            <a:off x="950815" y="5004007"/>
            <a:ext cx="5268177" cy="1086237"/>
          </a:xfrm>
          <a:prstGeom prst="rect">
            <a:avLst/>
          </a:prstGeom>
        </p:spPr>
        <p:txBody>
          <a:bodyPr vert="horz" lIns="91440" tIns="45720" rIns="91440" bIns="45720" rtlCol="0" anchor="b">
            <a:normAutofit/>
          </a:bodyPr>
          <a:lst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a:lstStyle>
          <a:p>
            <a:r>
              <a:rPr lang="en-US" sz="3600" cap="all"/>
              <a:t>FINAL MODEL</a:t>
            </a:r>
          </a:p>
        </p:txBody>
      </p:sp>
      <p:sp>
        <p:nvSpPr>
          <p:cNvPr id="5" name="Content Placeholder 2">
            <a:extLst>
              <a:ext uri="{FF2B5EF4-FFF2-40B4-BE49-F238E27FC236}">
                <a16:creationId xmlns:a16="http://schemas.microsoft.com/office/drawing/2014/main" id="{41A8D09A-7FEB-7C51-8BC4-5F9417F7A40B}"/>
              </a:ext>
            </a:extLst>
          </p:cNvPr>
          <p:cNvSpPr txBox="1">
            <a:spLocks/>
          </p:cNvSpPr>
          <p:nvPr/>
        </p:nvSpPr>
        <p:spPr>
          <a:xfrm>
            <a:off x="950815" y="6090244"/>
            <a:ext cx="5268177" cy="531866"/>
          </a:xfrm>
          <a:prstGeom prst="rect">
            <a:avLst/>
          </a:prstGeom>
        </p:spPr>
        <p:txBody>
          <a:bodyPr vert="horz" lIns="91440" tIns="45720" rIns="91440" bIns="45720" rtlCol="0">
            <a:normAutofit/>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nSpc>
                <a:spcPct val="102000"/>
              </a:lnSpc>
              <a:spcBef>
                <a:spcPts val="0"/>
              </a:spcBef>
              <a:spcAft>
                <a:spcPts val="600"/>
              </a:spcAft>
              <a:buFont typeface="Franklin Gothic Book" panose="020B0503020102020204" pitchFamily="34" charset="0"/>
              <a:buNone/>
            </a:pPr>
            <a:r>
              <a:rPr lang="en-US" sz="1400"/>
              <a:t>ROBUST SALES PREDICTIONS, VALUABLE GROWTH INSIGHTS</a:t>
            </a:r>
          </a:p>
        </p:txBody>
      </p:sp>
      <p:pic>
        <p:nvPicPr>
          <p:cNvPr id="4098" name="Picture 2">
            <a:extLst>
              <a:ext uri="{FF2B5EF4-FFF2-40B4-BE49-F238E27FC236}">
                <a16:creationId xmlns:a16="http://schemas.microsoft.com/office/drawing/2014/main" id="{8F91C5D8-1B43-3052-30ED-88C2BE6D3E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8870" y="1249363"/>
            <a:ext cx="11463130" cy="4097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12902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9983"/>
          <a:stretch/>
        </p:blipFill>
        <p:spPr>
          <a:xfrm>
            <a:off x="20" y="10"/>
            <a:ext cx="12191980" cy="6857990"/>
          </a:xfrm>
          <a:prstGeom prst="rect">
            <a:avLst/>
          </a:prstGeom>
        </p:spPr>
      </p:pic>
      <p:sp>
        <p:nvSpPr>
          <p:cNvPr id="57" name="Rectangle 56">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txBody>
          <a:bodyPr/>
          <a:lstStyle/>
          <a:p>
            <a:endParaRPr lang="en-US"/>
          </a:p>
        </p:txBody>
      </p:sp>
      <p:sp>
        <p:nvSpPr>
          <p:cNvPr id="61"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txBody>
          <a:bodyPr/>
          <a:lstStyle/>
          <a:p>
            <a:endParaRPr lang="en-US"/>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915128" y="1788454"/>
            <a:ext cx="8361229" cy="2098226"/>
          </a:xfrm>
        </p:spPr>
        <p:txBody>
          <a:bodyPr>
            <a:normAutofit/>
          </a:bodyPr>
          <a:lstStyle/>
          <a:p>
            <a:r>
              <a:rPr lang="en-US" sz="6000">
                <a:solidFill>
                  <a:schemeClr val="bg2"/>
                </a:solidFill>
              </a:rPr>
              <a:t>Unveiling Insights</a:t>
            </a:r>
            <a:br>
              <a:rPr lang="en-US" sz="4400">
                <a:solidFill>
                  <a:schemeClr val="bg2"/>
                </a:solidFill>
              </a:rPr>
            </a:br>
            <a:r>
              <a:rPr lang="en-US" sz="3200">
                <a:solidFill>
                  <a:schemeClr val="bg2"/>
                </a:solidFill>
              </a:rPr>
              <a:t>Analyzing Factors Influencing Alcohol Purchases in Iowa for DEAD</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2679906" y="3956279"/>
            <a:ext cx="6831673" cy="1086237"/>
          </a:xfrm>
        </p:spPr>
        <p:txBody>
          <a:bodyPr>
            <a:normAutofit/>
          </a:bodyPr>
          <a:lstStyle/>
          <a:p>
            <a:pPr>
              <a:spcAft>
                <a:spcPts val="600"/>
              </a:spcAft>
            </a:pPr>
            <a:r>
              <a:rPr lang="en-US" sz="2000">
                <a:solidFill>
                  <a:schemeClr val="bg2"/>
                </a:solidFill>
              </a:rPr>
              <a:t>Martin Hsu, Andrew Kerr, Erik Luu, Matteo Shafer, and Isabella McCarty</a:t>
            </a:r>
          </a:p>
        </p:txBody>
      </p:sp>
    </p:spTree>
    <p:extLst>
      <p:ext uri="{BB962C8B-B14F-4D97-AF65-F5344CB8AC3E}">
        <p14:creationId xmlns:p14="http://schemas.microsoft.com/office/powerpoint/2010/main" val="7455761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a:t>INTRODUCTION</a:t>
            </a:r>
          </a:p>
        </p:txBody>
      </p:sp>
      <p:graphicFrame>
        <p:nvGraphicFramePr>
          <p:cNvPr id="5" name="Content Placeholder 2" descr="icon SmartArt graphic placeholder">
            <a:extLst>
              <a:ext uri="{FF2B5EF4-FFF2-40B4-BE49-F238E27FC236}">
                <a16:creationId xmlns:a16="http://schemas.microsoft.com/office/drawing/2014/main" id="{E04C5C5B-F932-40FC-AD54-EE8AB0C58221}"/>
              </a:ext>
            </a:extLst>
          </p:cNvPr>
          <p:cNvGraphicFramePr>
            <a:graphicFrameLocks noGrp="1"/>
          </p:cNvGraphicFramePr>
          <p:nvPr>
            <p:ph idx="1"/>
            <p:extLst>
              <p:ext uri="{D42A27DB-BD31-4B8C-83A1-F6EECF244321}">
                <p14:modId xmlns:p14="http://schemas.microsoft.com/office/powerpoint/2010/main" val="842514488"/>
              </p:ext>
            </p:extLst>
          </p:nvPr>
        </p:nvGraphicFramePr>
        <p:xfrm>
          <a:off x="1371600" y="1940206"/>
          <a:ext cx="9601200" cy="35814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244171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0BC9609-A8AF-411F-A9E0-C3B93C8945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4E3421-9BAD-4EC4-98E7-5C4C84D161B0}"/>
              </a:ext>
            </a:extLst>
          </p:cNvPr>
          <p:cNvSpPr>
            <a:spLocks noGrp="1"/>
          </p:cNvSpPr>
          <p:nvPr>
            <p:ph type="title"/>
          </p:nvPr>
        </p:nvSpPr>
        <p:spPr>
          <a:xfrm>
            <a:off x="381966" y="639704"/>
            <a:ext cx="3912242" cy="5577840"/>
          </a:xfrm>
        </p:spPr>
        <p:txBody>
          <a:bodyPr anchor="ctr">
            <a:normAutofit/>
          </a:bodyPr>
          <a:lstStyle/>
          <a:p>
            <a:pPr algn="ctr"/>
            <a:r>
              <a:rPr lang="en-US" sz="4800"/>
              <a:t>PROJECT SCOPE</a:t>
            </a:r>
            <a:br>
              <a:rPr lang="en-US"/>
            </a:br>
            <a:r>
              <a:rPr lang="en-US" sz="3200"/>
              <a:t>  -DATA COLLECTION-</a:t>
            </a:r>
          </a:p>
        </p:txBody>
      </p:sp>
      <p:graphicFrame>
        <p:nvGraphicFramePr>
          <p:cNvPr id="5" name="Content Placeholder 2">
            <a:extLst>
              <a:ext uri="{FF2B5EF4-FFF2-40B4-BE49-F238E27FC236}">
                <a16:creationId xmlns:a16="http://schemas.microsoft.com/office/drawing/2014/main" id="{F10F83B7-BB58-535C-1CCA-87A64486EDAE}"/>
              </a:ext>
            </a:extLst>
          </p:cNvPr>
          <p:cNvGraphicFramePr>
            <a:graphicFrameLocks noGrp="1"/>
          </p:cNvGraphicFramePr>
          <p:nvPr>
            <p:ph idx="1"/>
            <p:extLst>
              <p:ext uri="{D42A27DB-BD31-4B8C-83A1-F6EECF244321}">
                <p14:modId xmlns:p14="http://schemas.microsoft.com/office/powerpoint/2010/main" val="2851818742"/>
              </p:ext>
            </p:extLst>
          </p:nvPr>
        </p:nvGraphicFramePr>
        <p:xfrm>
          <a:off x="4901472" y="639705"/>
          <a:ext cx="6506304" cy="55778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1385849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AD496D80E21B43A48737B0EDA3D9E2" ma:contentTypeVersion="9" ma:contentTypeDescription="Create a new document." ma:contentTypeScope="" ma:versionID="56df6f8e01f035c157732abbde9d08a6">
  <xsd:schema xmlns:xsd="http://www.w3.org/2001/XMLSchema" xmlns:xs="http://www.w3.org/2001/XMLSchema" xmlns:p="http://schemas.microsoft.com/office/2006/metadata/properties" xmlns:ns3="d9fd9521-615e-4da0-9e64-f7cecb865546" xmlns:ns4="f804f824-c7b1-49d6-bf58-3dc438302dca" targetNamespace="http://schemas.microsoft.com/office/2006/metadata/properties" ma:root="true" ma:fieldsID="a71ef618ebc6d7e6cff783b2f46a028e" ns3:_="" ns4:_="">
    <xsd:import namespace="d9fd9521-615e-4da0-9e64-f7cecb865546"/>
    <xsd:import namespace="f804f824-c7b1-49d6-bf58-3dc438302dc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_activity"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9fd9521-615e-4da0-9e64-f7cecb8655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_activity" ma:index="15" nillable="true" ma:displayName="_activity" ma:hidden="true" ma:internalName="_activity">
      <xsd:simpleType>
        <xsd:restriction base="dms:Note"/>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4f824-c7b1-49d6-bf58-3dc438302dc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d9fd9521-615e-4da0-9e64-f7cecb865546" xsi:nil="true"/>
    <_activity xmlns="d9fd9521-615e-4da0-9e64-f7cecb865546" xsi:nil="true"/>
  </documentManagement>
</p:properties>
</file>

<file path=customXml/itemProps1.xml><?xml version="1.0" encoding="utf-8"?>
<ds:datastoreItem xmlns:ds="http://schemas.openxmlformats.org/officeDocument/2006/customXml" ds:itemID="{C95E6AFF-103B-423D-98EC-2175A38A757D}">
  <ds:schemaRefs>
    <ds:schemaRef ds:uri="d9fd9521-615e-4da0-9e64-f7cecb865546"/>
    <ds:schemaRef ds:uri="f804f824-c7b1-49d6-bf58-3dc438302dc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d9fd9521-615e-4da0-9e64-f7cecb865546"/>
    <ds:schemaRef ds:uri="f804f824-c7b1-49d6-bf58-3dc438302dc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Crop design</Template>
  <Application>Microsoft Office PowerPoint</Application>
  <PresentationFormat>Widescreen</PresentationFormat>
  <Slides>12</Slides>
  <Notes>11</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Crop</vt:lpstr>
      <vt:lpstr>Predicting Future Sales demystifying the qualities that drive  booze ‘R’ US’s liquor sales</vt:lpstr>
      <vt:lpstr>INTRODUCTION</vt:lpstr>
      <vt:lpstr>PROJECT SCOPE   -DATA COLLECTION-</vt:lpstr>
      <vt:lpstr>PROJECT SCOPE -MODEL FITTING- </vt:lpstr>
      <vt:lpstr>KEY FINDINGS</vt:lpstr>
      <vt:lpstr>PowerPoint Presentation</vt:lpstr>
      <vt:lpstr>Unveiling Insights Analyzing Factors Influencing Alcohol Purchases in Iowa for DEAD</vt:lpstr>
      <vt:lpstr>INTRODUCTION</vt:lpstr>
      <vt:lpstr>PROJECT SCOPE   -DATA COLLECTION-</vt:lpstr>
      <vt:lpstr>PROJECT SCOPE -MODEL FITTING- </vt:lpstr>
      <vt:lpstr>KEY FINDINGS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Unveiling Insights Analyzing Factors Influencing Alcohol Purchases in Iowa for DEAD</dc:title>
  <dc:creator>Isabella McCarty</dc:creator>
  <cp:revision>4</cp:revision>
  <dcterms:created xsi:type="dcterms:W3CDTF">2023-10-19T20:56:33Z</dcterms:created>
  <dcterms:modified xsi:type="dcterms:W3CDTF">2023-10-20T06:08:56Z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0x010100A2AD496D80E21B43A48737B0EDA3D9E2</vt:lpwstr>
  </property>
</Properties>
</file>

<file path=docProps/thumbnail.jpeg>
</file>